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1" r:id="rId5"/>
    <p:sldMasterId id="2147483742" r:id="rId6"/>
    <p:sldMasterId id="2147483743" r:id="rId7"/>
    <p:sldMasterId id="214748374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y="5143500" cx="9144000"/>
  <p:notesSz cx="6858000" cy="9144000"/>
  <p:embeddedFontLst>
    <p:embeddedFont>
      <p:font typeface="DM Sans Medium"/>
      <p:regular r:id="rId57"/>
      <p:bold r:id="rId58"/>
      <p:italic r:id="rId59"/>
      <p:boldItalic r:id="rId60"/>
    </p:embeddedFont>
    <p:embeddedFont>
      <p:font typeface="Roboto"/>
      <p:regular r:id="rId61"/>
      <p:bold r:id="rId62"/>
      <p:italic r:id="rId63"/>
      <p:boldItalic r:id="rId64"/>
    </p:embeddedFont>
    <p:embeddedFont>
      <p:font typeface="DM Sans"/>
      <p:regular r:id="rId65"/>
      <p:bold r:id="rId66"/>
      <p:italic r:id="rId67"/>
      <p:boldItalic r:id="rId68"/>
    </p:embeddedFont>
    <p:embeddedFont>
      <p:font typeface="Barlow"/>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89F402-A7F7-4DC1-AFE6-526CFB14272F}">
  <a:tblStyle styleId="{4589F402-A7F7-4DC1-AFE6-526CFB1427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20E294-2065-407D-90CD-35120313951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AB057C-6471-4CEE-8AD2-728424D0273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2" Type="http://schemas.openxmlformats.org/officeDocument/2006/relationships/font" Target="fonts/Barlow-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Barlow-italic.fntdata"/><Relationship Id="rId70" Type="http://schemas.openxmlformats.org/officeDocument/2006/relationships/font" Target="fonts/Barlow-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1.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3.xml"/><Relationship Id="rId66" Type="http://schemas.openxmlformats.org/officeDocument/2006/relationships/font" Target="fonts/DMSans-bold.fntdata"/><Relationship Id="rId21" Type="http://schemas.openxmlformats.org/officeDocument/2006/relationships/slide" Target="slides/slide12.xml"/><Relationship Id="rId65" Type="http://schemas.openxmlformats.org/officeDocument/2006/relationships/font" Target="fonts/DMSans-regular.fntdata"/><Relationship Id="rId24" Type="http://schemas.openxmlformats.org/officeDocument/2006/relationships/slide" Target="slides/slide15.xml"/><Relationship Id="rId68" Type="http://schemas.openxmlformats.org/officeDocument/2006/relationships/font" Target="fonts/DMSans-boldItalic.fntdata"/><Relationship Id="rId23" Type="http://schemas.openxmlformats.org/officeDocument/2006/relationships/slide" Target="slides/slide14.xml"/><Relationship Id="rId67" Type="http://schemas.openxmlformats.org/officeDocument/2006/relationships/font" Target="fonts/DMSans-italic.fntdata"/><Relationship Id="rId60" Type="http://schemas.openxmlformats.org/officeDocument/2006/relationships/font" Target="fonts/DMSansMedium-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Barlow-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font" Target="fonts/DMSansMedium-regular.fntdata"/><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font" Target="fonts/DMSansMedium-italic.fntdata"/><Relationship Id="rId14" Type="http://schemas.openxmlformats.org/officeDocument/2006/relationships/slide" Target="slides/slide5.xml"/><Relationship Id="rId58" Type="http://schemas.openxmlformats.org/officeDocument/2006/relationships/font" Target="fonts/DMSans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xT_N0xzDP0mOSzx7isQn1WrwNTRPm2aFxs0vXqw0PNg/edit#heading=h.crgveqz8l2x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tner.com/smarterwithgartner/is-the-cloud-secure" TargetMode="External"/><Relationship Id="rId3" Type="http://schemas.openxmlformats.org/officeDocument/2006/relationships/hyperlink" Target="https://www.databricks.com/blog/2022/11/02/announcing-security-analysis-tool-sat.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77fc48aebf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7fc48aebf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91fb3bdd2b_0_1: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91fb3bdd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77fc48aebf_0_1077: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77fc48aebf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Show ETL into Delta table?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77fc48aebf_0_1083: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77fc48aebf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77fc48aebf_0_1089: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77fc48aebf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9915aa36c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9915aa36c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77fc48aebf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77fc48aebf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a:t>
            </a:r>
            <a:r>
              <a:rPr lang="en" u="sng">
                <a:solidFill>
                  <a:schemeClr val="hlink"/>
                </a:solidFill>
                <a:hlinkClick r:id="rId2"/>
              </a:rPr>
              <a:t>private preview documentation for more details</a:t>
            </a: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77fc48aebf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77fc48aebf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7fc48aebf_0_1112: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77fc48aebf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77fc48aebf_0_1118: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77fc48aebf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77fc48aebf_0_1126: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77fc48aebf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77fc48aebf_0_10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g277fc48aebf_0_10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77fc48aebf_0_1133: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77fc48aebf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77fc48aebf_0_1142: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77fc48aebf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77fc48aebf_0_1153: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77fc48aebf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77fc48aebf_0_1164: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77fc48aebf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7e2567db48_0_1: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7e2567db4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77fc48aebf_0_1176: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77fc48aebf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77fc48aebf_0_1182: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77fc48aebf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77fc48aebf_0_1188: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77fc48aebf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77fc48aebf_0_1194: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77fc48aebf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77fc48aebf_0_1200: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77fc48aebf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77fc48aebf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77fc48aebf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98da5232c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98da5232c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7dc253be7_57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7dc253be7_5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97dc253be7_57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97dc253be7_5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97dc253be7_57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97dc253be7_57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97dc253be7_57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97dc253be7_57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97dc253be7_57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97dc253be7_57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77fc48aebf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77fc48aebf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77fc48aebf_0_1211: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77fc48aebf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77fc48aebf_0_1216: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77fc48aebf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77fc48aebf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77fc48aebf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77fc48aebf_0_1028: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77fc48aebf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77fc48aebf_0_1225: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77fc48aebf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9bd3b78fc8_1_0: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9bd3b78f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77fc48aebf_0_1232: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77fc48aebf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77fc48aebf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77fc48aebf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In today's competitive business landscape, balancing speed while ensuring the security of sensitive data and complying with industry regulations is paramount. The #1 cause of security issues in the cloud is security misconfigurations, and Gartner </a:t>
            </a:r>
            <a:r>
              <a:rPr lang="en" u="sng">
                <a:solidFill>
                  <a:srgbClr val="1155CC"/>
                </a:solidFill>
                <a:latin typeface="DM Sans"/>
                <a:ea typeface="DM Sans"/>
                <a:cs typeface="DM Sans"/>
                <a:sym typeface="DM Sans"/>
                <a:hlinkClick r:id="rId2">
                  <a:extLst>
                    <a:ext uri="{A12FA001-AC4F-418D-AE19-62706E023703}">
                      <ahyp:hlinkClr val="tx"/>
                    </a:ext>
                  </a:extLst>
                </a:hlinkClick>
              </a:rPr>
              <a:t>reports</a:t>
            </a:r>
            <a:r>
              <a:rPr lang="en">
                <a:solidFill>
                  <a:schemeClr val="dk1"/>
                </a:solidFill>
                <a:latin typeface="DM Sans"/>
                <a:ea typeface="DM Sans"/>
                <a:cs typeface="DM Sans"/>
                <a:sym typeface="DM Sans"/>
              </a:rPr>
              <a:t> that through 2025, 99% of cloud security failures will be the customer’s fault. As customers adopt cloud data platforms, they can struggle to assess whether their deployments are well-architected, what areas are well-fortified and which need attention.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Thousands of customers rely on Databricks to process their data safely and securely and now will depend on Databricks to manage their compute clusters with serverless. While Databrick’s serverless offerings tout the benefits of better performance, reliability, and cost savings, they also can provide a simpler security experience for you. Databricks Serverless allows you to focus on solving your data problems at scale by leaving lakehouse security to the experts who know it best </a:t>
            </a:r>
            <a:r>
              <a:rPr lang="en">
                <a:solidFill>
                  <a:schemeClr val="dk1"/>
                </a:solidFill>
                <a:highlight>
                  <a:srgbClr val="FFFF00"/>
                </a:highlight>
                <a:latin typeface="DM Sans"/>
                <a:ea typeface="DM Sans"/>
                <a:cs typeface="DM Sans"/>
                <a:sym typeface="DM Sans"/>
              </a:rPr>
              <a:t>(or another option above).</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Databricks has securely processed customer data in the cloud for almost a decade. Our world-class security team sits at the forefront of innovation for securing the lakehouse platform at every layer. We have applied the same security practices to our serverless products with benefits like security health monitoring from our </a:t>
            </a:r>
            <a:r>
              <a:rPr lang="en" u="sng">
                <a:solidFill>
                  <a:srgbClr val="1155CC"/>
                </a:solidFill>
                <a:latin typeface="DM Sans"/>
                <a:ea typeface="DM Sans"/>
                <a:cs typeface="DM Sans"/>
                <a:sym typeface="DM Sans"/>
                <a:hlinkClick r:id="rId3">
                  <a:extLst>
                    <a:ext uri="{A12FA001-AC4F-418D-AE19-62706E023703}">
                      <ahyp:hlinkClr val="tx"/>
                    </a:ext>
                  </a:extLst>
                </a:hlinkClick>
              </a:rPr>
              <a:t>Security Analysis Tool</a:t>
            </a:r>
            <a:r>
              <a:rPr lang="en">
                <a:solidFill>
                  <a:schemeClr val="dk1"/>
                </a:solidFill>
                <a:latin typeface="DM Sans"/>
                <a:ea typeface="DM Sans"/>
                <a:cs typeface="DM Sans"/>
                <a:sym typeface="DM Sans"/>
              </a:rPr>
              <a:t> and automatic security updates. With serverless, you still have complete control over your data. We provide you with all of the security controls you need to share, govern, and control your data with capabilities like fine-grained access control and customer-managed keys. And rest assured your workloads are protected with multiple layers of isolation to ensure that compute clusters are 100% dedicated to you and never re-used. </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Try serverless today and see why the most secure modern data platform is a lakehouse.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77fc48aebf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77fc48aebf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of “wiped” varies based on local SSD versus network and by cloud. We make sure that the storage is securely wiped in the way most appropriate for the cloud and the storage. We do not do repeat overwrites of the disk (not common and not practical)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does compute mean? We will converge on “cloud instance” in Q3 but until then:</a:t>
            </a:r>
            <a:endParaRPr/>
          </a:p>
          <a:p>
            <a:pPr indent="-298450" lvl="0" marL="457200" rtl="0" algn="l">
              <a:spcBef>
                <a:spcPts val="0"/>
              </a:spcBef>
              <a:spcAft>
                <a:spcPts val="0"/>
              </a:spcAft>
              <a:buSzPts val="1100"/>
              <a:buChar char="●"/>
            </a:pPr>
            <a:r>
              <a:rPr lang="en"/>
              <a:t>AWS - VM from AWS </a:t>
            </a:r>
            <a:endParaRPr/>
          </a:p>
          <a:p>
            <a:pPr indent="-298450" lvl="0" marL="457200" rtl="0" algn="l">
              <a:spcBef>
                <a:spcPts val="0"/>
              </a:spcBef>
              <a:spcAft>
                <a:spcPts val="0"/>
              </a:spcAft>
              <a:buSzPts val="1100"/>
              <a:buChar char="●"/>
            </a:pPr>
            <a:r>
              <a:rPr lang="en"/>
              <a:t>Azure - today it means a VM running on a databricks-controller hypervisor that runs on a Azure physical box. In ~Q3 it will mean VM from Azure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40f5e009cf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40f5e009cf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40f5e009cf_1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40f5e009cf_1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40f5e009cf_1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40f5e009cf_1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77fc48aebf_0_1051: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77fc48aebf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Similarity search is often augmented with</a:t>
            </a:r>
            <a:r>
              <a:rPr lang="en"/>
              <a:t> hard filters (which we support) or keyword-based queries (which we don’t yet support as of Oct 2023).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77fc48aebf_0_1056: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77fc48aebf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Disvcussion: what other use cases do you have?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77fc48aeb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77fc48aeb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77fc48aebf_0_1066: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77fc48aebf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932c9fcf31_7_0: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932c9fcf3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4" name="Google Shape;14;p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5" name="Google Shape;15;p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6" name="Google Shape;16;p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7" name="Google Shape;17;p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2"/>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1" name="Shape 81"/>
        <p:cNvGrpSpPr/>
        <p:nvPr/>
      </p:nvGrpSpPr>
      <p:grpSpPr>
        <a:xfrm>
          <a:off x="0" y="0"/>
          <a:ext cx="0" cy="0"/>
          <a:chOff x="0" y="0"/>
          <a:chExt cx="0" cy="0"/>
        </a:xfrm>
      </p:grpSpPr>
      <p:sp>
        <p:nvSpPr>
          <p:cNvPr id="82" name="Google Shape;82;p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Google Shape;83;p11"/>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4" name="Google Shape;84;p1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85" name="Google Shape;85;p11"/>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6" name="Google Shape;86;p11"/>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7" name="Google Shape;87;p11"/>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8" name="Google Shape;88;p11"/>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9" name="Google Shape;89;p11"/>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90" name="Google Shape;90;p1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1" name="Google Shape;91;p1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2" name="Google Shape;92;p1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3" name="Shape 93"/>
        <p:cNvGrpSpPr/>
        <p:nvPr/>
      </p:nvGrpSpPr>
      <p:grpSpPr>
        <a:xfrm>
          <a:off x="0" y="0"/>
          <a:ext cx="0" cy="0"/>
          <a:chOff x="0" y="0"/>
          <a:chExt cx="0" cy="0"/>
        </a:xfrm>
      </p:grpSpPr>
      <p:sp>
        <p:nvSpPr>
          <p:cNvPr id="94" name="Google Shape;94;p12"/>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12"/>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9" name="Google Shape;99;p1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0" name="Google Shape;100;p1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1" name="Google Shape;101;p1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2" name="Google Shape;102;p12"/>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3" name="Google Shape;103;p12"/>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4" name="Google Shape;104;p12"/>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5" name="Google Shape;105;p1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6" name="Shape 106"/>
        <p:cNvGrpSpPr/>
        <p:nvPr/>
      </p:nvGrpSpPr>
      <p:grpSpPr>
        <a:xfrm>
          <a:off x="0" y="0"/>
          <a:ext cx="0" cy="0"/>
          <a:chOff x="0" y="0"/>
          <a:chExt cx="0" cy="0"/>
        </a:xfrm>
      </p:grpSpPr>
      <p:sp>
        <p:nvSpPr>
          <p:cNvPr id="107" name="Google Shape;107;p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13"/>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13"/>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1" name="Google Shape;111;p13"/>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112" name="Google Shape;112;p1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3" name="Shape 113"/>
        <p:cNvGrpSpPr/>
        <p:nvPr/>
      </p:nvGrpSpPr>
      <p:grpSpPr>
        <a:xfrm>
          <a:off x="0" y="0"/>
          <a:ext cx="0" cy="0"/>
          <a:chOff x="0" y="0"/>
          <a:chExt cx="0" cy="0"/>
        </a:xfrm>
      </p:grpSpPr>
      <p:sp>
        <p:nvSpPr>
          <p:cNvPr id="114" name="Google Shape;114;p1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Google Shape;115;p14"/>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7" name="Google Shape;117;p14"/>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8" name="Google Shape;118;p14"/>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19" name="Google Shape;119;p1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0" name="Shape 120"/>
        <p:cNvGrpSpPr/>
        <p:nvPr/>
      </p:nvGrpSpPr>
      <p:grpSpPr>
        <a:xfrm>
          <a:off x="0" y="0"/>
          <a:ext cx="0" cy="0"/>
          <a:chOff x="0" y="0"/>
          <a:chExt cx="0" cy="0"/>
        </a:xfrm>
      </p:grpSpPr>
      <p:sp>
        <p:nvSpPr>
          <p:cNvPr id="121" name="Google Shape;121;p15"/>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3" name="Google Shape;123;p15"/>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4" name="Google Shape;124;p15"/>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25" name="Google Shape;125;p1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6" name="Shape 126"/>
        <p:cNvGrpSpPr/>
        <p:nvPr/>
      </p:nvGrpSpPr>
      <p:grpSpPr>
        <a:xfrm>
          <a:off x="0" y="0"/>
          <a:ext cx="0" cy="0"/>
          <a:chOff x="0" y="0"/>
          <a:chExt cx="0" cy="0"/>
        </a:xfrm>
      </p:grpSpPr>
      <p:sp>
        <p:nvSpPr>
          <p:cNvPr id="127" name="Google Shape;127;p16"/>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2" name="Google Shape;132;p1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33" name="Google Shape;133;p16"/>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4" name="Google Shape;134;p16"/>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5" name="Google Shape;135;p16"/>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6" name="Google Shape;136;p16"/>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7" name="Google Shape;137;p1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38" name="Shape 138"/>
        <p:cNvGrpSpPr/>
        <p:nvPr/>
      </p:nvGrpSpPr>
      <p:grpSpPr>
        <a:xfrm>
          <a:off x="0" y="0"/>
          <a:ext cx="0" cy="0"/>
          <a:chOff x="0" y="0"/>
          <a:chExt cx="0" cy="0"/>
        </a:xfrm>
      </p:grpSpPr>
      <p:sp>
        <p:nvSpPr>
          <p:cNvPr id="139" name="Google Shape;139;p1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0" name="Google Shape;140;p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6" name="Google Shape;146;p1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7" name="Shape 147"/>
        <p:cNvGrpSpPr/>
        <p:nvPr/>
      </p:nvGrpSpPr>
      <p:grpSpPr>
        <a:xfrm>
          <a:off x="0" y="0"/>
          <a:ext cx="0" cy="0"/>
          <a:chOff x="0" y="0"/>
          <a:chExt cx="0" cy="0"/>
        </a:xfrm>
      </p:grpSpPr>
      <p:sp>
        <p:nvSpPr>
          <p:cNvPr id="148" name="Google Shape;148;p2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9" name="Google Shape;149;p2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 name="Google Shape;21;p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2" name="Google Shape;22;p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23" name="Google Shape;23;p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25" name="Google Shape;25;p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2" name="Google Shape;152;p2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21"/>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4" name="Shape 154"/>
        <p:cNvGrpSpPr/>
        <p:nvPr/>
      </p:nvGrpSpPr>
      <p:grpSpPr>
        <a:xfrm>
          <a:off x="0" y="0"/>
          <a:ext cx="0" cy="0"/>
          <a:chOff x="0" y="0"/>
          <a:chExt cx="0" cy="0"/>
        </a:xfrm>
      </p:grpSpPr>
      <p:sp>
        <p:nvSpPr>
          <p:cNvPr id="155" name="Google Shape;155;p2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6" name="Google Shape;156;p22"/>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2"/>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5" name="Shape 165"/>
        <p:cNvGrpSpPr/>
        <p:nvPr/>
      </p:nvGrpSpPr>
      <p:grpSpPr>
        <a:xfrm>
          <a:off x="0" y="0"/>
          <a:ext cx="0" cy="0"/>
          <a:chOff x="0" y="0"/>
          <a:chExt cx="0" cy="0"/>
        </a:xfrm>
      </p:grpSpPr>
      <p:sp>
        <p:nvSpPr>
          <p:cNvPr id="166" name="Google Shape;166;p23"/>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68" name="Google Shape;168;p23"/>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69" name="Google Shape;169;p23"/>
          <p:cNvCxnSpPr>
            <a:stCxn id="168"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23"/>
          <p:cNvCxnSpPr>
            <a:stCxn id="166"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23"/>
          <p:cNvCxnSpPr>
            <a:stCxn id="167"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23"/>
          <p:cNvCxnSpPr>
            <a:stCxn id="168"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7"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66"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75" name="Google Shape;175;p2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6" name="Google Shape;176;p23"/>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3"/>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5" name="Shape 185"/>
        <p:cNvGrpSpPr/>
        <p:nvPr/>
      </p:nvGrpSpPr>
      <p:grpSpPr>
        <a:xfrm>
          <a:off x="0" y="0"/>
          <a:ext cx="0" cy="0"/>
          <a:chOff x="0" y="0"/>
          <a:chExt cx="0" cy="0"/>
        </a:xfrm>
      </p:grpSpPr>
      <p:sp>
        <p:nvSpPr>
          <p:cNvPr id="186" name="Google Shape;186;p2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7" name="Google Shape;187;p24"/>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4"/>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193" name="Google Shape;193;p24"/>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4"/>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24"/>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24"/>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24"/>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2" name="Shape 202"/>
        <p:cNvGrpSpPr/>
        <p:nvPr/>
      </p:nvGrpSpPr>
      <p:grpSpPr>
        <a:xfrm>
          <a:off x="0" y="0"/>
          <a:ext cx="0" cy="0"/>
          <a:chOff x="0" y="0"/>
          <a:chExt cx="0" cy="0"/>
        </a:xfrm>
      </p:grpSpPr>
      <p:sp>
        <p:nvSpPr>
          <p:cNvPr id="203" name="Google Shape;203;p2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4" name="Google Shape;204;p25"/>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5"/>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210" name="Google Shape;210;p25"/>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3" name="Shape 213"/>
        <p:cNvGrpSpPr/>
        <p:nvPr/>
      </p:nvGrpSpPr>
      <p:grpSpPr>
        <a:xfrm>
          <a:off x="0" y="0"/>
          <a:ext cx="0" cy="0"/>
          <a:chOff x="0" y="0"/>
          <a:chExt cx="0" cy="0"/>
        </a:xfrm>
      </p:grpSpPr>
      <p:sp>
        <p:nvSpPr>
          <p:cNvPr id="214" name="Google Shape;214;p26"/>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5" name="Google Shape;215;p26"/>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6" name="Google Shape;216;p26"/>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17" name="Google Shape;217;p26"/>
          <p:cNvCxnSpPr>
            <a:stCxn id="216"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6"/>
          <p:cNvCxnSpPr>
            <a:stCxn id="214"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a:stCxn id="215"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6"/>
          <p:cNvCxnSpPr>
            <a:stCxn id="216"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5"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4"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2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4" name="Google Shape;224;p26"/>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6"/>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3" name="Shape 233"/>
        <p:cNvGrpSpPr/>
        <p:nvPr/>
      </p:nvGrpSpPr>
      <p:grpSpPr>
        <a:xfrm>
          <a:off x="0" y="0"/>
          <a:ext cx="0" cy="0"/>
          <a:chOff x="0" y="0"/>
          <a:chExt cx="0" cy="0"/>
        </a:xfrm>
      </p:grpSpPr>
      <p:sp>
        <p:nvSpPr>
          <p:cNvPr id="234" name="Google Shape;234;p2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5" name="Google Shape;235;p27"/>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7"/>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41" name="Google Shape;241;p27"/>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27"/>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7"/>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7"/>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7"/>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252" name="Google Shape;252;p2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3" name="Shape 253"/>
        <p:cNvGrpSpPr/>
        <p:nvPr/>
      </p:nvGrpSpPr>
      <p:grpSpPr>
        <a:xfrm>
          <a:off x="0" y="0"/>
          <a:ext cx="0" cy="0"/>
          <a:chOff x="0" y="0"/>
          <a:chExt cx="0" cy="0"/>
        </a:xfrm>
      </p:grpSpPr>
      <p:pic>
        <p:nvPicPr>
          <p:cNvPr id="254" name="Google Shape;254;p29"/>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255" name="Google Shape;255;p2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256" name="Shape 256"/>
        <p:cNvGrpSpPr/>
        <p:nvPr/>
      </p:nvGrpSpPr>
      <p:grpSpPr>
        <a:xfrm>
          <a:off x="0" y="0"/>
          <a:ext cx="0" cy="0"/>
          <a:chOff x="0" y="0"/>
          <a:chExt cx="0" cy="0"/>
        </a:xfrm>
      </p:grpSpPr>
      <p:sp>
        <p:nvSpPr>
          <p:cNvPr id="257" name="Google Shape;257;p30"/>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8" name="Google Shape;258;p30"/>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317500" lvl="1" marL="914400" rtl="0" algn="l">
              <a:lnSpc>
                <a:spcPct val="90000"/>
              </a:lnSpc>
              <a:spcBef>
                <a:spcPts val="400"/>
              </a:spcBef>
              <a:spcAft>
                <a:spcPts val="0"/>
              </a:spcAft>
              <a:buSzPts val="1400"/>
              <a:buChar char="▪"/>
              <a:defRPr/>
            </a:lvl2pPr>
            <a:lvl3pPr indent="-317500" lvl="2" marL="1371600" rtl="0" algn="l">
              <a:lnSpc>
                <a:spcPct val="90000"/>
              </a:lnSpc>
              <a:spcBef>
                <a:spcPts val="400"/>
              </a:spcBef>
              <a:spcAft>
                <a:spcPts val="0"/>
              </a:spcAft>
              <a:buSzPts val="14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400"/>
              </a:spcBef>
              <a:spcAft>
                <a:spcPts val="0"/>
              </a:spcAft>
              <a:buClr>
                <a:schemeClr val="dk1"/>
              </a:buClr>
              <a:buSzPts val="1800"/>
              <a:buChar char="•"/>
              <a:defRPr/>
            </a:lvl7pPr>
            <a:lvl8pPr indent="-342900" lvl="7" marL="3657600" rtl="0" algn="l">
              <a:lnSpc>
                <a:spcPct val="90000"/>
              </a:lnSpc>
              <a:spcBef>
                <a:spcPts val="400"/>
              </a:spcBef>
              <a:spcAft>
                <a:spcPts val="0"/>
              </a:spcAft>
              <a:buClr>
                <a:schemeClr val="dk1"/>
              </a:buClr>
              <a:buSzPts val="1800"/>
              <a:buChar char="•"/>
              <a:defRPr/>
            </a:lvl8pPr>
            <a:lvl9pPr indent="-342900" lvl="8" marL="4114800" rtl="0" algn="l">
              <a:lnSpc>
                <a:spcPct val="9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7" name="Shape 27"/>
        <p:cNvGrpSpPr/>
        <p:nvPr/>
      </p:nvGrpSpPr>
      <p:grpSpPr>
        <a:xfrm>
          <a:off x="0" y="0"/>
          <a:ext cx="0" cy="0"/>
          <a:chOff x="0" y="0"/>
          <a:chExt cx="0" cy="0"/>
        </a:xfrm>
      </p:grpSpPr>
      <p:sp>
        <p:nvSpPr>
          <p:cNvPr id="28" name="Google Shape;28;p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 name="Google Shape;29;p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0" name="Google Shape;30;p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1" name="Google Shape;31;p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 name="Google Shape;33;p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7 Content A - Basic">
    <p:bg>
      <p:bgPr>
        <a:solidFill>
          <a:schemeClr val="lt1"/>
        </a:solidFill>
      </p:bgPr>
    </p:bg>
    <p:spTree>
      <p:nvGrpSpPr>
        <p:cNvPr id="259" name="Shape 259"/>
        <p:cNvGrpSpPr/>
        <p:nvPr/>
      </p:nvGrpSpPr>
      <p:grpSpPr>
        <a:xfrm>
          <a:off x="0" y="0"/>
          <a:ext cx="0" cy="0"/>
          <a:chOff x="0" y="0"/>
          <a:chExt cx="0" cy="0"/>
        </a:xfrm>
      </p:grpSpPr>
      <p:sp>
        <p:nvSpPr>
          <p:cNvPr id="260" name="Google Shape;260;p3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32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261" name="Google Shape;261;p31"/>
          <p:cNvSpPr txBox="1"/>
          <p:nvPr>
            <p:ph idx="1" type="body"/>
          </p:nvPr>
        </p:nvSpPr>
        <p:spPr>
          <a:xfrm>
            <a:off x="562074" y="1000539"/>
            <a:ext cx="8006100" cy="3603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62" name="Google Shape;262;p31"/>
          <p:cNvSpPr txBox="1"/>
          <p:nvPr>
            <p:ph idx="12" type="sldNum"/>
          </p:nvPr>
        </p:nvSpPr>
        <p:spPr>
          <a:xfrm>
            <a:off x="8151887" y="4763726"/>
            <a:ext cx="5001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263" name="Shape 263"/>
        <p:cNvGrpSpPr/>
        <p:nvPr/>
      </p:nvGrpSpPr>
      <p:grpSpPr>
        <a:xfrm>
          <a:off x="0" y="0"/>
          <a:ext cx="0" cy="0"/>
          <a:chOff x="0" y="0"/>
          <a:chExt cx="0" cy="0"/>
        </a:xfrm>
      </p:grpSpPr>
      <p:sp>
        <p:nvSpPr>
          <p:cNvPr id="264" name="Google Shape;264;p3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65" name="Google Shape;265;p32"/>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66" name="Google Shape;266;p32"/>
          <p:cNvSpPr txBox="1"/>
          <p:nvPr>
            <p:ph idx="2" type="body"/>
          </p:nvPr>
        </p:nvSpPr>
        <p:spPr>
          <a:xfrm>
            <a:off x="4624748" y="1491625"/>
            <a:ext cx="39342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67" name="Google Shape;267;p32"/>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800"/>
              <a:buNone/>
              <a:defRPr sz="1800"/>
            </a:lvl2pPr>
            <a:lvl3pPr lvl="2" rtl="0" algn="l">
              <a:lnSpc>
                <a:spcPct val="90000"/>
              </a:lnSpc>
              <a:spcBef>
                <a:spcPts val="400"/>
              </a:spcBef>
              <a:spcAft>
                <a:spcPts val="0"/>
              </a:spcAft>
              <a:buSzPts val="1800"/>
              <a:buNone/>
              <a:defRPr sz="1800"/>
            </a:lvl3pPr>
            <a:lvl4pPr lvl="3" rtl="0" algn="l">
              <a:lnSpc>
                <a:spcPct val="90000"/>
              </a:lnSpc>
              <a:spcBef>
                <a:spcPts val="400"/>
              </a:spcBef>
              <a:spcAft>
                <a:spcPts val="0"/>
              </a:spcAft>
              <a:buSzPts val="1800"/>
              <a:buNone/>
              <a:defRPr sz="1800"/>
            </a:lvl4pPr>
            <a:lvl5pPr lvl="4" rtl="0" algn="l">
              <a:lnSpc>
                <a:spcPct val="90000"/>
              </a:lnSpc>
              <a:spcBef>
                <a:spcPts val="400"/>
              </a:spcBef>
              <a:spcAft>
                <a:spcPts val="0"/>
              </a:spcAft>
              <a:buSzPts val="1800"/>
              <a:buNone/>
              <a:defRPr sz="1800"/>
            </a:lvl5pPr>
            <a:lvl6pPr lvl="5" rtl="0" algn="l">
              <a:lnSpc>
                <a:spcPct val="90000"/>
              </a:lnSpc>
              <a:spcBef>
                <a:spcPts val="400"/>
              </a:spcBef>
              <a:spcAft>
                <a:spcPts val="0"/>
              </a:spcAft>
              <a:buSzPts val="1800"/>
              <a:buNone/>
              <a:defRPr sz="1800"/>
            </a:lvl6pPr>
            <a:lvl7pPr lvl="6" rtl="0" algn="l">
              <a:lnSpc>
                <a:spcPct val="90000"/>
              </a:lnSpc>
              <a:spcBef>
                <a:spcPts val="400"/>
              </a:spcBef>
              <a:spcAft>
                <a:spcPts val="0"/>
              </a:spcAft>
              <a:buSzPts val="1800"/>
              <a:buNone/>
              <a:defRPr sz="1800"/>
            </a:lvl7pPr>
            <a:lvl8pPr lvl="7" rtl="0" algn="l">
              <a:lnSpc>
                <a:spcPct val="90000"/>
              </a:lnSpc>
              <a:spcBef>
                <a:spcPts val="400"/>
              </a:spcBef>
              <a:spcAft>
                <a:spcPts val="0"/>
              </a:spcAft>
              <a:buSzPts val="1800"/>
              <a:buNone/>
              <a:defRPr sz="1800"/>
            </a:lvl8pPr>
            <a:lvl9pPr lvl="8" rtl="0" algn="l">
              <a:lnSpc>
                <a:spcPct val="90000"/>
              </a:lnSpc>
              <a:spcBef>
                <a:spcPts val="400"/>
              </a:spcBef>
              <a:spcAft>
                <a:spcPts val="0"/>
              </a:spcAft>
              <a:buSzPts val="1800"/>
              <a:buNone/>
              <a:defRPr sz="1800"/>
            </a:lvl9pPr>
          </a:lstStyle>
          <a:p/>
        </p:txBody>
      </p:sp>
      <p:sp>
        <p:nvSpPr>
          <p:cNvPr id="268" name="Google Shape;268;p32"/>
          <p:cNvSpPr txBox="1"/>
          <p:nvPr>
            <p:ph idx="12" type="sldNum"/>
          </p:nvPr>
        </p:nvSpPr>
        <p:spPr>
          <a:xfrm>
            <a:off x="8151970" y="4763725"/>
            <a:ext cx="500100" cy="393600"/>
          </a:xfrm>
          <a:prstGeom prst="rect">
            <a:avLst/>
          </a:prstGeom>
          <a:noFill/>
          <a:ln>
            <a:noFill/>
          </a:ln>
        </p:spPr>
        <p:txBody>
          <a:bodyPr anchorCtr="0" anchor="t" bIns="91400" lIns="91400" spcFirstLastPara="1" rIns="91400" wrap="square" tIns="914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269" name="Shape 269"/>
        <p:cNvGrpSpPr/>
        <p:nvPr/>
      </p:nvGrpSpPr>
      <p:grpSpPr>
        <a:xfrm>
          <a:off x="0" y="0"/>
          <a:ext cx="0" cy="0"/>
          <a:chOff x="0" y="0"/>
          <a:chExt cx="0" cy="0"/>
        </a:xfrm>
      </p:grpSpPr>
      <p:pic>
        <p:nvPicPr>
          <p:cNvPr descr="A picture containing light, black, large, white&#10;&#10;Description automatically generated" id="270" name="Google Shape;270;p33"/>
          <p:cNvPicPr preferRelativeResize="0"/>
          <p:nvPr/>
        </p:nvPicPr>
        <p:blipFill rotWithShape="1">
          <a:blip r:embed="rId2">
            <a:alphaModFix/>
          </a:blip>
          <a:srcRect b="0" l="0" r="0" t="0"/>
          <a:stretch/>
        </p:blipFill>
        <p:spPr>
          <a:xfrm>
            <a:off x="0" y="0"/>
            <a:ext cx="9141715" cy="5142215"/>
          </a:xfrm>
          <a:prstGeom prst="rect">
            <a:avLst/>
          </a:prstGeom>
          <a:noFill/>
          <a:ln>
            <a:noFill/>
          </a:ln>
        </p:spPr>
      </p:pic>
      <p:sp>
        <p:nvSpPr>
          <p:cNvPr id="271" name="Google Shape;271;p33"/>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272" name="Google Shape;272;p33"/>
          <p:cNvPicPr preferRelativeResize="0"/>
          <p:nvPr/>
        </p:nvPicPr>
        <p:blipFill rotWithShape="1">
          <a:blip r:embed="rId3">
            <a:alphaModFix/>
          </a:blip>
          <a:srcRect b="0" l="0" r="0" t="0"/>
          <a:stretch/>
        </p:blipFill>
        <p:spPr>
          <a:xfrm>
            <a:off x="356616" y="4761292"/>
            <a:ext cx="1001018" cy="15746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 No Logo">
  <p:cSld name="BLANK_1">
    <p:spTree>
      <p:nvGrpSpPr>
        <p:cNvPr id="273" name="Shape 273"/>
        <p:cNvGrpSpPr/>
        <p:nvPr/>
      </p:nvGrpSpPr>
      <p:grpSpPr>
        <a:xfrm>
          <a:off x="0" y="0"/>
          <a:ext cx="0" cy="0"/>
          <a:chOff x="0" y="0"/>
          <a:chExt cx="0" cy="0"/>
        </a:xfrm>
      </p:grpSpPr>
      <p:sp>
        <p:nvSpPr>
          <p:cNvPr id="274" name="Google Shape;274;p34"/>
          <p:cNvSpPr/>
          <p:nvPr/>
        </p:nvSpPr>
        <p:spPr>
          <a:xfrm>
            <a:off x="212813" y="4638056"/>
            <a:ext cx="1225500" cy="3963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275" name="Shape 275"/>
        <p:cNvGrpSpPr/>
        <p:nvPr/>
      </p:nvGrpSpPr>
      <p:grpSpPr>
        <a:xfrm>
          <a:off x="0" y="0"/>
          <a:ext cx="0" cy="0"/>
          <a:chOff x="0" y="0"/>
          <a:chExt cx="0" cy="0"/>
        </a:xfrm>
      </p:grpSpPr>
      <p:sp>
        <p:nvSpPr>
          <p:cNvPr id="276" name="Google Shape;276;p3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7" name="Google Shape;277;p35"/>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61950" lvl="0" marL="457200" rtl="0" algn="l">
              <a:lnSpc>
                <a:spcPct val="90000"/>
              </a:lnSpc>
              <a:spcBef>
                <a:spcPts val="800"/>
              </a:spcBef>
              <a:spcAft>
                <a:spcPts val="0"/>
              </a:spcAft>
              <a:buClr>
                <a:schemeClr val="accent2"/>
              </a:buClr>
              <a:buSzPts val="2100"/>
              <a:buFont typeface="Noto Sans Symbols"/>
              <a:buChar char="▪"/>
              <a:defRPr/>
            </a:lvl1pPr>
            <a:lvl2pPr indent="-342900" lvl="1" marL="914400" rtl="0" algn="l">
              <a:lnSpc>
                <a:spcPct val="90000"/>
              </a:lnSpc>
              <a:spcBef>
                <a:spcPts val="400"/>
              </a:spcBef>
              <a:spcAft>
                <a:spcPts val="0"/>
              </a:spcAft>
              <a:buClr>
                <a:schemeClr val="accent2"/>
              </a:buClr>
              <a:buSzPts val="1800"/>
              <a:buFont typeface="Barlow"/>
              <a:buChar char="▪"/>
              <a:defRPr sz="1800">
                <a:latin typeface="Barlow"/>
                <a:ea typeface="Barlow"/>
                <a:cs typeface="Barlow"/>
                <a:sym typeface="Barlow"/>
              </a:defRPr>
            </a:lvl2pPr>
            <a:lvl3pPr indent="-323850" lvl="2" marL="1371600" rtl="0" algn="l">
              <a:lnSpc>
                <a:spcPct val="90000"/>
              </a:lnSpc>
              <a:spcBef>
                <a:spcPts val="400"/>
              </a:spcBef>
              <a:spcAft>
                <a:spcPts val="0"/>
              </a:spcAft>
              <a:buClr>
                <a:schemeClr val="accent2"/>
              </a:buClr>
              <a:buSzPts val="1500"/>
              <a:buFont typeface="Barlow"/>
              <a:buChar char="▪"/>
              <a:defRPr sz="1500">
                <a:latin typeface="Barlow"/>
                <a:ea typeface="Barlow"/>
                <a:cs typeface="Barlow"/>
                <a:sym typeface="Barlow"/>
              </a:defRPr>
            </a:lvl3pPr>
            <a:lvl4pPr indent="-317500" lvl="3" marL="1828800" rtl="0" algn="l">
              <a:lnSpc>
                <a:spcPct val="90000"/>
              </a:lnSpc>
              <a:spcBef>
                <a:spcPts val="400"/>
              </a:spcBef>
              <a:spcAft>
                <a:spcPts val="0"/>
              </a:spcAft>
              <a:buClr>
                <a:schemeClr val="accent2"/>
              </a:buClr>
              <a:buSzPts val="1400"/>
              <a:buFont typeface="Barlow"/>
              <a:buChar char="▪"/>
              <a:defRPr sz="1400">
                <a:latin typeface="Barlow"/>
                <a:ea typeface="Barlow"/>
                <a:cs typeface="Barlow"/>
                <a:sym typeface="Barlow"/>
              </a:defRPr>
            </a:lvl4pPr>
            <a:lvl5pPr indent="-298450" lvl="4" marL="2286000" rtl="0" algn="l">
              <a:lnSpc>
                <a:spcPct val="90000"/>
              </a:lnSpc>
              <a:spcBef>
                <a:spcPts val="400"/>
              </a:spcBef>
              <a:spcAft>
                <a:spcPts val="0"/>
              </a:spcAft>
              <a:buClr>
                <a:schemeClr val="accent2"/>
              </a:buClr>
              <a:buSzPts val="1100"/>
              <a:buFont typeface="Barlow"/>
              <a:buChar char="▪"/>
              <a:defRPr sz="1200">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Font typeface="Barlow"/>
              <a:buChar char="•"/>
              <a:defRPr>
                <a:latin typeface="Barlow"/>
                <a:ea typeface="Barlow"/>
                <a:cs typeface="Barlow"/>
                <a:sym typeface="Barlow"/>
              </a:defRPr>
            </a:lvl6pPr>
            <a:lvl7pPr indent="-317500" lvl="6" marL="3200400" rtl="0" algn="l">
              <a:lnSpc>
                <a:spcPct val="90000"/>
              </a:lnSpc>
              <a:spcBef>
                <a:spcPts val="400"/>
              </a:spcBef>
              <a:spcAft>
                <a:spcPts val="0"/>
              </a:spcAft>
              <a:buClr>
                <a:schemeClr val="dk1"/>
              </a:buClr>
              <a:buSzPts val="1400"/>
              <a:buFont typeface="Barlow"/>
              <a:buChar char="•"/>
              <a:defRPr>
                <a:latin typeface="Barlow"/>
                <a:ea typeface="Barlow"/>
                <a:cs typeface="Barlow"/>
                <a:sym typeface="Barlow"/>
              </a:defRPr>
            </a:lvl7pPr>
            <a:lvl8pPr indent="-317500" lvl="7" marL="3657600" rtl="0" algn="l">
              <a:lnSpc>
                <a:spcPct val="90000"/>
              </a:lnSpc>
              <a:spcBef>
                <a:spcPts val="400"/>
              </a:spcBef>
              <a:spcAft>
                <a:spcPts val="0"/>
              </a:spcAft>
              <a:buClr>
                <a:schemeClr val="dk1"/>
              </a:buClr>
              <a:buSzPts val="1400"/>
              <a:buFont typeface="Barlow"/>
              <a:buChar char="•"/>
              <a:defRPr>
                <a:latin typeface="Barlow"/>
                <a:ea typeface="Barlow"/>
                <a:cs typeface="Barlow"/>
                <a:sym typeface="Barlow"/>
              </a:defRPr>
            </a:lvl8pPr>
            <a:lvl9pPr indent="-317500" lvl="8" marL="4114800" rtl="0" algn="l">
              <a:lnSpc>
                <a:spcPct val="90000"/>
              </a:lnSpc>
              <a:spcBef>
                <a:spcPts val="400"/>
              </a:spcBef>
              <a:spcAft>
                <a:spcPts val="0"/>
              </a:spcAft>
              <a:buClr>
                <a:schemeClr val="dk1"/>
              </a:buClr>
              <a:buSzPts val="1400"/>
              <a:buFont typeface="Barlow"/>
              <a:buChar char="•"/>
              <a:defRPr>
                <a:latin typeface="Barlow"/>
                <a:ea typeface="Barlow"/>
                <a:cs typeface="Barlow"/>
                <a:sym typeface="Barlow"/>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8" name="Shape 278"/>
        <p:cNvGrpSpPr/>
        <p:nvPr/>
      </p:nvGrpSpPr>
      <p:grpSpPr>
        <a:xfrm>
          <a:off x="0" y="0"/>
          <a:ext cx="0" cy="0"/>
          <a:chOff x="0" y="0"/>
          <a:chExt cx="0" cy="0"/>
        </a:xfrm>
      </p:grpSpPr>
      <p:sp>
        <p:nvSpPr>
          <p:cNvPr id="279" name="Google Shape;279;p3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280" name="Shape 280"/>
        <p:cNvGrpSpPr/>
        <p:nvPr/>
      </p:nvGrpSpPr>
      <p:grpSpPr>
        <a:xfrm>
          <a:off x="0" y="0"/>
          <a:ext cx="0" cy="0"/>
          <a:chOff x="0" y="0"/>
          <a:chExt cx="0" cy="0"/>
        </a:xfrm>
      </p:grpSpPr>
      <p:sp>
        <p:nvSpPr>
          <p:cNvPr id="281" name="Google Shape;281;p37"/>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 ovals">
  <p:cSld name="Title Only_1_1">
    <p:spTree>
      <p:nvGrpSpPr>
        <p:cNvPr id="282" name="Shape 282"/>
        <p:cNvGrpSpPr/>
        <p:nvPr/>
      </p:nvGrpSpPr>
      <p:grpSpPr>
        <a:xfrm>
          <a:off x="0" y="0"/>
          <a:ext cx="0" cy="0"/>
          <a:chOff x="0" y="0"/>
          <a:chExt cx="0" cy="0"/>
        </a:xfrm>
      </p:grpSpPr>
      <p:pic>
        <p:nvPicPr>
          <p:cNvPr id="283" name="Google Shape;283;p38"/>
          <p:cNvPicPr preferRelativeResize="0"/>
          <p:nvPr/>
        </p:nvPicPr>
        <p:blipFill>
          <a:blip r:embed="rId2">
            <a:alphaModFix/>
          </a:blip>
          <a:stretch>
            <a:fillRect/>
          </a:stretch>
        </p:blipFill>
        <p:spPr>
          <a:xfrm>
            <a:off x="0" y="0"/>
            <a:ext cx="9141715" cy="5142209"/>
          </a:xfrm>
          <a:prstGeom prst="rect">
            <a:avLst/>
          </a:prstGeom>
          <a:noFill/>
          <a:ln>
            <a:noFill/>
          </a:ln>
        </p:spPr>
      </p:pic>
      <p:sp>
        <p:nvSpPr>
          <p:cNvPr id="284" name="Google Shape;284;p3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2">
    <p:spTree>
      <p:nvGrpSpPr>
        <p:cNvPr id="285" name="Shape 285"/>
        <p:cNvGrpSpPr/>
        <p:nvPr/>
      </p:nvGrpSpPr>
      <p:grpSpPr>
        <a:xfrm>
          <a:off x="0" y="0"/>
          <a:ext cx="0" cy="0"/>
          <a:chOff x="0" y="0"/>
          <a:chExt cx="0" cy="0"/>
        </a:xfrm>
      </p:grpSpPr>
      <p:sp>
        <p:nvSpPr>
          <p:cNvPr id="286" name="Google Shape;286;p3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2">
    <p:spTree>
      <p:nvGrpSpPr>
        <p:cNvPr id="287" name="Shape 2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7" name="Google Shape;37;p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8" name="Google Shape;38;p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9" name="Google Shape;39;p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0" name="Google Shape;40;p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Blank_logo">
    <p:bg>
      <p:bgPr>
        <a:solidFill>
          <a:schemeClr val="accent1"/>
        </a:solidFill>
      </p:bgPr>
    </p:bg>
    <p:spTree>
      <p:nvGrpSpPr>
        <p:cNvPr id="288" name="Shape 288"/>
        <p:cNvGrpSpPr/>
        <p:nvPr/>
      </p:nvGrpSpPr>
      <p:grpSpPr>
        <a:xfrm>
          <a:off x="0" y="0"/>
          <a:ext cx="0" cy="0"/>
          <a:chOff x="0" y="0"/>
          <a:chExt cx="0" cy="0"/>
        </a:xfrm>
      </p:grpSpPr>
      <p:pic>
        <p:nvPicPr>
          <p:cNvPr id="289" name="Google Shape;289;p41"/>
          <p:cNvPicPr preferRelativeResize="0"/>
          <p:nvPr/>
        </p:nvPicPr>
        <p:blipFill rotWithShape="1">
          <a:blip r:embed="rId2">
            <a:alphaModFix/>
          </a:blip>
          <a:srcRect b="0" l="0" r="0" t="0"/>
          <a:stretch/>
        </p:blipFill>
        <p:spPr>
          <a:xfrm>
            <a:off x="356616" y="4761292"/>
            <a:ext cx="1001018" cy="15746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290" name="Shape 290"/>
        <p:cNvGrpSpPr/>
        <p:nvPr/>
      </p:nvGrpSpPr>
      <p:grpSpPr>
        <a:xfrm>
          <a:off x="0" y="0"/>
          <a:ext cx="0" cy="0"/>
          <a:chOff x="0" y="0"/>
          <a:chExt cx="0" cy="0"/>
        </a:xfrm>
      </p:grpSpPr>
      <p:sp>
        <p:nvSpPr>
          <p:cNvPr id="291" name="Google Shape;291;p42"/>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2" name="Google Shape;292;p4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3" name="Google Shape;293;p42"/>
          <p:cNvSpPr txBox="1"/>
          <p:nvPr>
            <p:ph idx="2" type="body"/>
          </p:nvPr>
        </p:nvSpPr>
        <p:spPr>
          <a:xfrm>
            <a:off x="345281" y="857249"/>
            <a:ext cx="8435400" cy="480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ark" showMasterSp="0">
  <p:cSld name="Headline 02_1">
    <p:bg>
      <p:bgPr>
        <a:solidFill>
          <a:schemeClr val="accent1"/>
        </a:solidFill>
      </p:bgPr>
    </p:bg>
    <p:spTree>
      <p:nvGrpSpPr>
        <p:cNvPr id="294" name="Shape 294"/>
        <p:cNvGrpSpPr/>
        <p:nvPr/>
      </p:nvGrpSpPr>
      <p:grpSpPr>
        <a:xfrm>
          <a:off x="0" y="0"/>
          <a:ext cx="0" cy="0"/>
          <a:chOff x="0" y="0"/>
          <a:chExt cx="0" cy="0"/>
        </a:xfrm>
      </p:grpSpPr>
      <p:sp>
        <p:nvSpPr>
          <p:cNvPr id="295" name="Google Shape;295;p43"/>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296" name="Google Shape;296;p43"/>
          <p:cNvPicPr preferRelativeResize="0"/>
          <p:nvPr/>
        </p:nvPicPr>
        <p:blipFill rotWithShape="1">
          <a:blip r:embed="rId2">
            <a:alphaModFix/>
          </a:blip>
          <a:srcRect b="0" l="0" r="0" t="0"/>
          <a:stretch/>
        </p:blipFill>
        <p:spPr>
          <a:xfrm>
            <a:off x="356616" y="4761292"/>
            <a:ext cx="1001018" cy="15746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 2">
    <p:spTree>
      <p:nvGrpSpPr>
        <p:cNvPr id="297" name="Shape 297"/>
        <p:cNvGrpSpPr/>
        <p:nvPr/>
      </p:nvGrpSpPr>
      <p:grpSpPr>
        <a:xfrm>
          <a:off x="0" y="0"/>
          <a:ext cx="0" cy="0"/>
          <a:chOff x="0" y="0"/>
          <a:chExt cx="0" cy="0"/>
        </a:xfrm>
      </p:grpSpPr>
      <p:sp>
        <p:nvSpPr>
          <p:cNvPr id="298" name="Google Shape;298;p4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solidFill>
                  <a:schemeClr val="dk2"/>
                </a:solidFill>
                <a:latin typeface="Barlow"/>
                <a:ea typeface="Barlow"/>
                <a:cs typeface="Barlow"/>
                <a:sym typeface="Barlow"/>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9" name="Google Shape;299;p4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showMasterSp="0">
  <p:cSld name="Content E - Power Statement 3">
    <p:spTree>
      <p:nvGrpSpPr>
        <p:cNvPr id="300" name="Shape 300"/>
        <p:cNvGrpSpPr/>
        <p:nvPr/>
      </p:nvGrpSpPr>
      <p:grpSpPr>
        <a:xfrm>
          <a:off x="0" y="0"/>
          <a:ext cx="0" cy="0"/>
          <a:chOff x="0" y="0"/>
          <a:chExt cx="0" cy="0"/>
        </a:xfrm>
      </p:grpSpPr>
      <p:sp>
        <p:nvSpPr>
          <p:cNvPr id="301" name="Google Shape;301;p45"/>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2700"/>
              <a:buFont typeface="DM Sans Medium"/>
              <a:buNone/>
              <a:defRPr i="0" sz="36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2700"/>
              <a:buNone/>
              <a:defRPr sz="3600"/>
            </a:lvl2pPr>
            <a:lvl3pPr lvl="2" rtl="0" algn="l">
              <a:lnSpc>
                <a:spcPct val="100000"/>
              </a:lnSpc>
              <a:spcBef>
                <a:spcPts val="0"/>
              </a:spcBef>
              <a:spcAft>
                <a:spcPts val="0"/>
              </a:spcAft>
              <a:buSzPts val="2700"/>
              <a:buNone/>
              <a:defRPr sz="3600"/>
            </a:lvl3pPr>
            <a:lvl4pPr lvl="3" rtl="0" algn="l">
              <a:lnSpc>
                <a:spcPct val="100000"/>
              </a:lnSpc>
              <a:spcBef>
                <a:spcPts val="0"/>
              </a:spcBef>
              <a:spcAft>
                <a:spcPts val="0"/>
              </a:spcAft>
              <a:buSzPts val="2700"/>
              <a:buNone/>
              <a:defRPr sz="3600"/>
            </a:lvl4pPr>
            <a:lvl5pPr lvl="4" rtl="0" algn="l">
              <a:lnSpc>
                <a:spcPct val="100000"/>
              </a:lnSpc>
              <a:spcBef>
                <a:spcPts val="0"/>
              </a:spcBef>
              <a:spcAft>
                <a:spcPts val="0"/>
              </a:spcAft>
              <a:buSzPts val="2700"/>
              <a:buNone/>
              <a:defRPr sz="3600"/>
            </a:lvl5pPr>
            <a:lvl6pPr lvl="5" rtl="0" algn="l">
              <a:lnSpc>
                <a:spcPct val="100000"/>
              </a:lnSpc>
              <a:spcBef>
                <a:spcPts val="0"/>
              </a:spcBef>
              <a:spcAft>
                <a:spcPts val="0"/>
              </a:spcAft>
              <a:buSzPts val="2700"/>
              <a:buNone/>
              <a:defRPr sz="3600"/>
            </a:lvl6pPr>
            <a:lvl7pPr lvl="6" rtl="0" algn="l">
              <a:lnSpc>
                <a:spcPct val="100000"/>
              </a:lnSpc>
              <a:spcBef>
                <a:spcPts val="0"/>
              </a:spcBef>
              <a:spcAft>
                <a:spcPts val="0"/>
              </a:spcAft>
              <a:buSzPts val="2700"/>
              <a:buNone/>
              <a:defRPr sz="3600"/>
            </a:lvl7pPr>
            <a:lvl8pPr lvl="7" rtl="0" algn="l">
              <a:lnSpc>
                <a:spcPct val="100000"/>
              </a:lnSpc>
              <a:spcBef>
                <a:spcPts val="0"/>
              </a:spcBef>
              <a:spcAft>
                <a:spcPts val="0"/>
              </a:spcAft>
              <a:buSzPts val="2700"/>
              <a:buNone/>
              <a:defRPr sz="3600"/>
            </a:lvl8pPr>
            <a:lvl9pPr lvl="8" rtl="0" algn="l">
              <a:lnSpc>
                <a:spcPct val="100000"/>
              </a:lnSpc>
              <a:spcBef>
                <a:spcPts val="0"/>
              </a:spcBef>
              <a:spcAft>
                <a:spcPts val="0"/>
              </a:spcAft>
              <a:buSzPts val="2700"/>
              <a:buNone/>
              <a:defRPr sz="3600"/>
            </a:lvl9pPr>
          </a:lstStyle>
          <a:p/>
        </p:txBody>
      </p:sp>
      <p:sp>
        <p:nvSpPr>
          <p:cNvPr id="302" name="Google Shape;302;p45"/>
          <p:cNvSpPr/>
          <p:nvPr/>
        </p:nvSpPr>
        <p:spPr>
          <a:xfrm>
            <a:off x="8014201" y="4857857"/>
            <a:ext cx="126956" cy="137160"/>
          </a:xfrm>
          <a:custGeom>
            <a:rect b="b" l="l" r="r" t="t"/>
            <a:pathLst>
              <a:path extrusionOk="0" h="536" w="496">
                <a:moveTo>
                  <a:pt x="248" y="375"/>
                </a:moveTo>
                <a:lnTo>
                  <a:pt x="496" y="238"/>
                </a:lnTo>
                <a:lnTo>
                  <a:pt x="496" y="139"/>
                </a:lnTo>
                <a:lnTo>
                  <a:pt x="482" y="132"/>
                </a:lnTo>
                <a:lnTo>
                  <a:pt x="248" y="262"/>
                </a:lnTo>
                <a:lnTo>
                  <a:pt x="46" y="149"/>
                </a:lnTo>
                <a:lnTo>
                  <a:pt x="248" y="34"/>
                </a:lnTo>
                <a:lnTo>
                  <a:pt x="421" y="130"/>
                </a:lnTo>
                <a:lnTo>
                  <a:pt x="438" y="120"/>
                </a:lnTo>
                <a:lnTo>
                  <a:pt x="438" y="106"/>
                </a:lnTo>
                <a:lnTo>
                  <a:pt x="248" y="0"/>
                </a:lnTo>
                <a:lnTo>
                  <a:pt x="0" y="139"/>
                </a:lnTo>
                <a:lnTo>
                  <a:pt x="0" y="156"/>
                </a:lnTo>
                <a:lnTo>
                  <a:pt x="248" y="296"/>
                </a:lnTo>
                <a:lnTo>
                  <a:pt x="467" y="176"/>
                </a:lnTo>
                <a:lnTo>
                  <a:pt x="467" y="221"/>
                </a:lnTo>
                <a:lnTo>
                  <a:pt x="248" y="341"/>
                </a:lnTo>
                <a:lnTo>
                  <a:pt x="15" y="209"/>
                </a:lnTo>
                <a:lnTo>
                  <a:pt x="0" y="219"/>
                </a:lnTo>
                <a:lnTo>
                  <a:pt x="0" y="317"/>
                </a:lnTo>
                <a:lnTo>
                  <a:pt x="248" y="457"/>
                </a:lnTo>
                <a:lnTo>
                  <a:pt x="467" y="334"/>
                </a:lnTo>
                <a:lnTo>
                  <a:pt x="467" y="380"/>
                </a:lnTo>
                <a:lnTo>
                  <a:pt x="248" y="500"/>
                </a:lnTo>
                <a:lnTo>
                  <a:pt x="15" y="370"/>
                </a:lnTo>
                <a:lnTo>
                  <a:pt x="0" y="378"/>
                </a:lnTo>
                <a:lnTo>
                  <a:pt x="0" y="397"/>
                </a:lnTo>
                <a:lnTo>
                  <a:pt x="248" y="536"/>
                </a:lnTo>
                <a:lnTo>
                  <a:pt x="496" y="397"/>
                </a:lnTo>
                <a:lnTo>
                  <a:pt x="496" y="298"/>
                </a:lnTo>
                <a:lnTo>
                  <a:pt x="484" y="291"/>
                </a:lnTo>
                <a:lnTo>
                  <a:pt x="248" y="421"/>
                </a:lnTo>
                <a:lnTo>
                  <a:pt x="32" y="301"/>
                </a:lnTo>
                <a:lnTo>
                  <a:pt x="32" y="255"/>
                </a:lnTo>
                <a:lnTo>
                  <a:pt x="248" y="375"/>
                </a:lnTo>
                <a:close/>
              </a:path>
            </a:pathLst>
          </a:custGeom>
          <a:solidFill>
            <a:srgbClr val="D3B384"/>
          </a:solidFill>
          <a:ln>
            <a:noFill/>
          </a:ln>
        </p:spPr>
        <p:txBody>
          <a:bodyPr anchorCtr="0" anchor="t" bIns="34250" lIns="68550" spcFirstLastPara="1" rIns="68550" wrap="square" tIns="3425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45"/>
          <p:cNvSpPr txBox="1"/>
          <p:nvPr/>
        </p:nvSpPr>
        <p:spPr>
          <a:xfrm>
            <a:off x="485035" y="4771125"/>
            <a:ext cx="5767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©2023 Databricks Inc. — All rights reserved | This information is confidential, please do not share externally</a:t>
            </a:r>
            <a:endParaRPr b="0" i="0" sz="8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9F7F4"/>
              </a:solidFill>
              <a:latin typeface="DM Sans"/>
              <a:ea typeface="DM Sans"/>
              <a:cs typeface="DM Sans"/>
              <a:sym typeface="DM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308" name="Shape 308"/>
        <p:cNvGrpSpPr/>
        <p:nvPr/>
      </p:nvGrpSpPr>
      <p:grpSpPr>
        <a:xfrm>
          <a:off x="0" y="0"/>
          <a:ext cx="0" cy="0"/>
          <a:chOff x="0" y="0"/>
          <a:chExt cx="0" cy="0"/>
        </a:xfrm>
      </p:grpSpPr>
      <p:pic>
        <p:nvPicPr>
          <p:cNvPr descr="Shape&#10;&#10;Description automatically generated with low confidence" id="309" name="Google Shape;309;p47"/>
          <p:cNvPicPr preferRelativeResize="0"/>
          <p:nvPr/>
        </p:nvPicPr>
        <p:blipFill rotWithShape="1">
          <a:blip r:embed="rId2">
            <a:alphaModFix/>
          </a:blip>
          <a:srcRect b="0" l="0" r="0" t="0"/>
          <a:stretch/>
        </p:blipFill>
        <p:spPr>
          <a:xfrm>
            <a:off x="4908897" y="283513"/>
            <a:ext cx="3994514" cy="4620500"/>
          </a:xfrm>
          <a:prstGeom prst="rect">
            <a:avLst/>
          </a:prstGeom>
          <a:noFill/>
          <a:ln>
            <a:noFill/>
          </a:ln>
        </p:spPr>
      </p:pic>
      <p:sp>
        <p:nvSpPr>
          <p:cNvPr id="310" name="Google Shape;310;p47"/>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11" name="Google Shape;311;p47"/>
          <p:cNvCxnSpPr/>
          <p:nvPr/>
        </p:nvCxnSpPr>
        <p:spPr>
          <a:xfrm>
            <a:off x="416829"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312" name="Google Shape;312;p47"/>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313" name="Google Shape;313;p47"/>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314" name="Google Shape;314;p47"/>
          <p:cNvGrpSpPr/>
          <p:nvPr/>
        </p:nvGrpSpPr>
        <p:grpSpPr>
          <a:xfrm>
            <a:off x="416917" y="457177"/>
            <a:ext cx="1378702" cy="732505"/>
            <a:chOff x="5094288" y="776288"/>
            <a:chExt cx="6815137" cy="3622675"/>
          </a:xfrm>
        </p:grpSpPr>
        <p:sp>
          <p:nvSpPr>
            <p:cNvPr id="315" name="Google Shape;315;p47"/>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 name="Google Shape;316;p47"/>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 name="Google Shape;317;p47"/>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 name="Google Shape;318;p47"/>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 name="Google Shape;319;p47"/>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 name="Google Shape;320;p47"/>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 name="Google Shape;321;p47"/>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 name="Google Shape;322;p47"/>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 name="Google Shape;323;p47"/>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 name="Google Shape;324;p47"/>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 name="Google Shape;325;p47"/>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6" name="Google Shape;326;p47"/>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7" name="Google Shape;327;p47"/>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8" name="Google Shape;328;p47"/>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 name="Google Shape;329;p47"/>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 name="Google Shape;330;p47"/>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 name="Google Shape;331;p47"/>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32" name="Google Shape;332;p47"/>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333" name="Shape 333"/>
        <p:cNvGrpSpPr/>
        <p:nvPr/>
      </p:nvGrpSpPr>
      <p:grpSpPr>
        <a:xfrm>
          <a:off x="0" y="0"/>
          <a:ext cx="0" cy="0"/>
          <a:chOff x="0" y="0"/>
          <a:chExt cx="0" cy="0"/>
        </a:xfrm>
      </p:grpSpPr>
      <p:pic>
        <p:nvPicPr>
          <p:cNvPr descr="Shape&#10;&#10;Description automatically generated" id="334" name="Google Shape;334;p48"/>
          <p:cNvPicPr preferRelativeResize="0"/>
          <p:nvPr/>
        </p:nvPicPr>
        <p:blipFill rotWithShape="1">
          <a:blip r:embed="rId2">
            <a:alphaModFix/>
          </a:blip>
          <a:srcRect b="0" l="0" r="0" t="0"/>
          <a:stretch/>
        </p:blipFill>
        <p:spPr>
          <a:xfrm>
            <a:off x="5222875" y="866776"/>
            <a:ext cx="3680609" cy="4034120"/>
          </a:xfrm>
          <a:prstGeom prst="rect">
            <a:avLst/>
          </a:prstGeom>
          <a:noFill/>
          <a:ln>
            <a:noFill/>
          </a:ln>
        </p:spPr>
      </p:pic>
      <p:sp>
        <p:nvSpPr>
          <p:cNvPr id="335" name="Google Shape;335;p48"/>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36" name="Google Shape;336;p48"/>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337" name="Google Shape;337;p48"/>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338" name="Google Shape;338;p48"/>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1_DAIS_Title_Slide</a:t>
            </a:r>
            <a:endParaRPr sz="11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339" name="Shape 339"/>
        <p:cNvGrpSpPr/>
        <p:nvPr/>
      </p:nvGrpSpPr>
      <p:grpSpPr>
        <a:xfrm>
          <a:off x="0" y="0"/>
          <a:ext cx="0" cy="0"/>
          <a:chOff x="0" y="0"/>
          <a:chExt cx="0" cy="0"/>
        </a:xfrm>
      </p:grpSpPr>
      <p:pic>
        <p:nvPicPr>
          <p:cNvPr descr="Icon&#10;&#10;Description automatically generated" id="340" name="Google Shape;340;p49"/>
          <p:cNvPicPr preferRelativeResize="0"/>
          <p:nvPr/>
        </p:nvPicPr>
        <p:blipFill rotWithShape="1">
          <a:blip r:embed="rId2">
            <a:alphaModFix/>
          </a:blip>
          <a:srcRect b="0" l="0" r="0" t="0"/>
          <a:stretch/>
        </p:blipFill>
        <p:spPr>
          <a:xfrm>
            <a:off x="5222877" y="1589115"/>
            <a:ext cx="3680613" cy="3314898"/>
          </a:xfrm>
          <a:prstGeom prst="rect">
            <a:avLst/>
          </a:prstGeom>
          <a:noFill/>
          <a:ln>
            <a:noFill/>
          </a:ln>
        </p:spPr>
      </p:pic>
      <p:sp>
        <p:nvSpPr>
          <p:cNvPr id="341" name="Google Shape;341;p49"/>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2" name="Google Shape;342;p49"/>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343" name="Google Shape;343;p49"/>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344" name="Shape 344"/>
        <p:cNvGrpSpPr/>
        <p:nvPr/>
      </p:nvGrpSpPr>
      <p:grpSpPr>
        <a:xfrm>
          <a:off x="0" y="0"/>
          <a:ext cx="0" cy="0"/>
          <a:chOff x="0" y="0"/>
          <a:chExt cx="0" cy="0"/>
        </a:xfrm>
      </p:grpSpPr>
      <p:pic>
        <p:nvPicPr>
          <p:cNvPr descr="Icon&#10;&#10;Description automatically generated" id="345" name="Google Shape;345;p50"/>
          <p:cNvPicPr preferRelativeResize="0"/>
          <p:nvPr/>
        </p:nvPicPr>
        <p:blipFill rotWithShape="1">
          <a:blip r:embed="rId2">
            <a:alphaModFix/>
          </a:blip>
          <a:srcRect b="0" l="0" r="0" t="0"/>
          <a:stretch/>
        </p:blipFill>
        <p:spPr>
          <a:xfrm flipH="1">
            <a:off x="5439656" y="710498"/>
            <a:ext cx="3464796" cy="4193513"/>
          </a:xfrm>
          <a:prstGeom prst="rect">
            <a:avLst/>
          </a:prstGeom>
          <a:noFill/>
          <a:ln>
            <a:noFill/>
          </a:ln>
        </p:spPr>
      </p:pic>
      <p:sp>
        <p:nvSpPr>
          <p:cNvPr id="346" name="Google Shape;346;p50"/>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47" name="Google Shape;347;p50"/>
          <p:cNvCxnSpPr/>
          <p:nvPr/>
        </p:nvCxnSpPr>
        <p:spPr>
          <a:xfrm>
            <a:off x="416829"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348" name="Google Shape;348;p50"/>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349" name="Google Shape;349;p50"/>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350" name="Google Shape;350;p50"/>
          <p:cNvGrpSpPr/>
          <p:nvPr/>
        </p:nvGrpSpPr>
        <p:grpSpPr>
          <a:xfrm>
            <a:off x="416917" y="457177"/>
            <a:ext cx="1378702" cy="732505"/>
            <a:chOff x="5094288" y="776288"/>
            <a:chExt cx="6815137" cy="3622675"/>
          </a:xfrm>
        </p:grpSpPr>
        <p:sp>
          <p:nvSpPr>
            <p:cNvPr id="351" name="Google Shape;351;p50"/>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 name="Google Shape;352;p50"/>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 name="Google Shape;353;p50"/>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 name="Google Shape;354;p50"/>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 name="Google Shape;355;p50"/>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 name="Google Shape;356;p50"/>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 name="Google Shape;357;p50"/>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 name="Google Shape;358;p50"/>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 name="Google Shape;359;p50"/>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 name="Google Shape;360;p50"/>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 name="Google Shape;361;p50"/>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 name="Google Shape;362;p50"/>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 name="Google Shape;363;p50"/>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 name="Google Shape;364;p50"/>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 name="Google Shape;365;p50"/>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 name="Google Shape;366;p50"/>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 name="Google Shape;367;p50"/>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68" name="Google Shape;368;p50"/>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369" name="Shape 369"/>
        <p:cNvGrpSpPr/>
        <p:nvPr/>
      </p:nvGrpSpPr>
      <p:grpSpPr>
        <a:xfrm>
          <a:off x="0" y="0"/>
          <a:ext cx="0" cy="0"/>
          <a:chOff x="0" y="0"/>
          <a:chExt cx="0" cy="0"/>
        </a:xfrm>
      </p:grpSpPr>
      <p:pic>
        <p:nvPicPr>
          <p:cNvPr descr="Shape&#10;&#10;Description automatically generated" id="370" name="Google Shape;370;p51"/>
          <p:cNvPicPr preferRelativeResize="0"/>
          <p:nvPr/>
        </p:nvPicPr>
        <p:blipFill rotWithShape="1">
          <a:blip r:embed="rId2">
            <a:alphaModFix/>
          </a:blip>
          <a:srcRect b="0" l="0" r="0" t="0"/>
          <a:stretch/>
        </p:blipFill>
        <p:spPr>
          <a:xfrm>
            <a:off x="5235869" y="1551709"/>
            <a:ext cx="3667628" cy="3352305"/>
          </a:xfrm>
          <a:prstGeom prst="rect">
            <a:avLst/>
          </a:prstGeom>
          <a:noFill/>
          <a:ln>
            <a:noFill/>
          </a:ln>
        </p:spPr>
      </p:pic>
      <p:sp>
        <p:nvSpPr>
          <p:cNvPr id="371" name="Google Shape;371;p51"/>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72" name="Google Shape;372;p51"/>
          <p:cNvCxnSpPr/>
          <p:nvPr/>
        </p:nvCxnSpPr>
        <p:spPr>
          <a:xfrm>
            <a:off x="416829"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373" name="Google Shape;373;p51"/>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374" name="Google Shape;374;p51"/>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375" name="Google Shape;375;p51"/>
          <p:cNvGrpSpPr/>
          <p:nvPr/>
        </p:nvGrpSpPr>
        <p:grpSpPr>
          <a:xfrm>
            <a:off x="416917" y="457177"/>
            <a:ext cx="1378702" cy="732505"/>
            <a:chOff x="5094288" y="776288"/>
            <a:chExt cx="6815137" cy="3622675"/>
          </a:xfrm>
        </p:grpSpPr>
        <p:sp>
          <p:nvSpPr>
            <p:cNvPr id="376" name="Google Shape;376;p51"/>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 name="Google Shape;377;p51"/>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8" name="Google Shape;378;p51"/>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9" name="Google Shape;379;p51"/>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0" name="Google Shape;380;p51"/>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1" name="Google Shape;381;p51"/>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2" name="Google Shape;382;p51"/>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3" name="Google Shape;383;p51"/>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4" name="Google Shape;384;p51"/>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5" name="Google Shape;385;p51"/>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6" name="Google Shape;386;p51"/>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7" name="Google Shape;387;p51"/>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8" name="Google Shape;388;p51"/>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9" name="Google Shape;389;p51"/>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0" name="Google Shape;390;p51"/>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1" name="Google Shape;391;p51"/>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2" name="Google Shape;392;p51"/>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93" name="Google Shape;393;p51"/>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1" name="Shape 41"/>
        <p:cNvGrpSpPr/>
        <p:nvPr/>
      </p:nvGrpSpPr>
      <p:grpSpPr>
        <a:xfrm>
          <a:off x="0" y="0"/>
          <a:ext cx="0" cy="0"/>
          <a:chOff x="0" y="0"/>
          <a:chExt cx="0" cy="0"/>
        </a:xfrm>
      </p:grpSpPr>
      <p:sp>
        <p:nvSpPr>
          <p:cNvPr id="42" name="Google Shape;42;p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 name="Google Shape;43;p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4" name="Google Shape;44;p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 name="Google Shape;45;p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3">
    <p:bg>
      <p:bgPr>
        <a:solidFill>
          <a:schemeClr val="dk2"/>
        </a:solidFill>
      </p:bgPr>
    </p:bg>
    <p:spTree>
      <p:nvGrpSpPr>
        <p:cNvPr id="394" name="Shape 394"/>
        <p:cNvGrpSpPr/>
        <p:nvPr/>
      </p:nvGrpSpPr>
      <p:grpSpPr>
        <a:xfrm>
          <a:off x="0" y="0"/>
          <a:ext cx="0" cy="0"/>
          <a:chOff x="0" y="0"/>
          <a:chExt cx="0" cy="0"/>
        </a:xfrm>
      </p:grpSpPr>
      <p:pic>
        <p:nvPicPr>
          <p:cNvPr descr="A picture containing icon&#10;&#10;Description automatically generated" id="395" name="Google Shape;395;p52"/>
          <p:cNvPicPr preferRelativeResize="0"/>
          <p:nvPr/>
        </p:nvPicPr>
        <p:blipFill rotWithShape="1">
          <a:blip r:embed="rId2">
            <a:alphaModFix/>
          </a:blip>
          <a:srcRect b="0" l="0" r="0" t="0"/>
          <a:stretch/>
        </p:blipFill>
        <p:spPr>
          <a:xfrm>
            <a:off x="5222875" y="933450"/>
            <a:ext cx="3680611" cy="3967446"/>
          </a:xfrm>
          <a:prstGeom prst="rect">
            <a:avLst/>
          </a:prstGeom>
          <a:noFill/>
          <a:ln>
            <a:noFill/>
          </a:ln>
        </p:spPr>
      </p:pic>
      <p:sp>
        <p:nvSpPr>
          <p:cNvPr id="396" name="Google Shape;396;p52"/>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97" name="Google Shape;397;p52"/>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398" name="Google Shape;398;p52"/>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399" name="Google Shape;399;p52"/>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1_DAIS_Title_Slide</a:t>
            </a:r>
            <a:endParaRPr sz="11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400" name="Shape 400"/>
        <p:cNvGrpSpPr/>
        <p:nvPr/>
      </p:nvGrpSpPr>
      <p:grpSpPr>
        <a:xfrm>
          <a:off x="0" y="0"/>
          <a:ext cx="0" cy="0"/>
          <a:chOff x="0" y="0"/>
          <a:chExt cx="0" cy="0"/>
        </a:xfrm>
      </p:grpSpPr>
      <p:sp>
        <p:nvSpPr>
          <p:cNvPr id="401" name="Google Shape;401;p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2" name="Google Shape;402;p53"/>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03" name="Google Shape;403;p53"/>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404" name="Shape 404"/>
        <p:cNvGrpSpPr/>
        <p:nvPr/>
      </p:nvGrpSpPr>
      <p:grpSpPr>
        <a:xfrm>
          <a:off x="0" y="0"/>
          <a:ext cx="0" cy="0"/>
          <a:chOff x="0" y="0"/>
          <a:chExt cx="0" cy="0"/>
        </a:xfrm>
      </p:grpSpPr>
      <p:sp>
        <p:nvSpPr>
          <p:cNvPr id="405" name="Google Shape;405;p5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5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407" name="Shape 407"/>
        <p:cNvGrpSpPr/>
        <p:nvPr/>
      </p:nvGrpSpPr>
      <p:grpSpPr>
        <a:xfrm>
          <a:off x="0" y="0"/>
          <a:ext cx="0" cy="0"/>
          <a:chOff x="0" y="0"/>
          <a:chExt cx="0" cy="0"/>
        </a:xfrm>
      </p:grpSpPr>
      <p:sp>
        <p:nvSpPr>
          <p:cNvPr id="408" name="Google Shape;408;p5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409" name="Shape 409"/>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10" name="Shape 410"/>
        <p:cNvGrpSpPr/>
        <p:nvPr/>
      </p:nvGrpSpPr>
      <p:grpSpPr>
        <a:xfrm>
          <a:off x="0" y="0"/>
          <a:ext cx="0" cy="0"/>
          <a:chOff x="0" y="0"/>
          <a:chExt cx="0" cy="0"/>
        </a:xfrm>
      </p:grpSpPr>
      <p:sp>
        <p:nvSpPr>
          <p:cNvPr id="411" name="Google Shape;411;p5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12" name="Google Shape;412;p57"/>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7"/>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4" name="Google Shape;414;p57"/>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7"/>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7"/>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7"/>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418" name="Google Shape;418;p57"/>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7"/>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7"/>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25" name="Shape 425"/>
        <p:cNvGrpSpPr/>
        <p:nvPr/>
      </p:nvGrpSpPr>
      <p:grpSpPr>
        <a:xfrm>
          <a:off x="0" y="0"/>
          <a:ext cx="0" cy="0"/>
          <a:chOff x="0" y="0"/>
          <a:chExt cx="0" cy="0"/>
        </a:xfrm>
      </p:grpSpPr>
      <p:sp>
        <p:nvSpPr>
          <p:cNvPr id="426" name="Google Shape;426;p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27" name="Google Shape;427;p59"/>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28" name="Google Shape;428;p59"/>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29" name="Shape 429"/>
        <p:cNvGrpSpPr/>
        <p:nvPr/>
      </p:nvGrpSpPr>
      <p:grpSpPr>
        <a:xfrm>
          <a:off x="0" y="0"/>
          <a:ext cx="0" cy="0"/>
          <a:chOff x="0" y="0"/>
          <a:chExt cx="0" cy="0"/>
        </a:xfrm>
      </p:grpSpPr>
      <p:sp>
        <p:nvSpPr>
          <p:cNvPr id="430" name="Google Shape;430;p6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1" name="Google Shape;431;p6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2" name="Google Shape;432;p6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3" name="Google Shape;433;p6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34" name="Google Shape;434;p60"/>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435" name="Google Shape;435;p60"/>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436" name="Google Shape;436;p60"/>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437" name="Google Shape;437;p60"/>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438" name="Google Shape;438;p60"/>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439" name="Google Shape;439;p60"/>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440" name="Google Shape;440;p60"/>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41" name="Shape 441"/>
        <p:cNvGrpSpPr/>
        <p:nvPr/>
      </p:nvGrpSpPr>
      <p:grpSpPr>
        <a:xfrm>
          <a:off x="0" y="0"/>
          <a:ext cx="0" cy="0"/>
          <a:chOff x="0" y="0"/>
          <a:chExt cx="0" cy="0"/>
        </a:xfrm>
      </p:grpSpPr>
      <p:sp>
        <p:nvSpPr>
          <p:cNvPr id="442" name="Google Shape;442;p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61"/>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44" name="Shape 444"/>
        <p:cNvGrpSpPr/>
        <p:nvPr/>
      </p:nvGrpSpPr>
      <p:grpSpPr>
        <a:xfrm>
          <a:off x="0" y="0"/>
          <a:ext cx="0" cy="0"/>
          <a:chOff x="0" y="0"/>
          <a:chExt cx="0" cy="0"/>
        </a:xfrm>
      </p:grpSpPr>
      <p:pic>
        <p:nvPicPr>
          <p:cNvPr id="445" name="Google Shape;445;p62"/>
          <p:cNvPicPr preferRelativeResize="0"/>
          <p:nvPr/>
        </p:nvPicPr>
        <p:blipFill rotWithShape="1">
          <a:blip r:embed="rId2">
            <a:alphaModFix/>
          </a:blip>
          <a:srcRect b="0" l="0" r="0" t="0"/>
          <a:stretch/>
        </p:blipFill>
        <p:spPr>
          <a:xfrm>
            <a:off x="0" y="1"/>
            <a:ext cx="9141620" cy="5143500"/>
          </a:xfrm>
          <a:prstGeom prst="rect">
            <a:avLst/>
          </a:prstGeom>
          <a:noFill/>
          <a:ln>
            <a:noFill/>
          </a:ln>
        </p:spPr>
      </p:pic>
      <p:sp>
        <p:nvSpPr>
          <p:cNvPr id="446" name="Google Shape;446;p62"/>
          <p:cNvSpPr/>
          <p:nvPr/>
        </p:nvSpPr>
        <p:spPr>
          <a:xfrm>
            <a:off x="0" y="0"/>
            <a:ext cx="9144000" cy="5142900"/>
          </a:xfrm>
          <a:prstGeom prst="rect">
            <a:avLst/>
          </a:prstGeom>
          <a:solidFill>
            <a:schemeClr val="lt1">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447" name="Google Shape;447;p62"/>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448" name="Google Shape;448;p62"/>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6" name="Shape 46"/>
        <p:cNvGrpSpPr/>
        <p:nvPr/>
      </p:nvGrpSpPr>
      <p:grpSpPr>
        <a:xfrm>
          <a:off x="0" y="0"/>
          <a:ext cx="0" cy="0"/>
          <a:chOff x="0" y="0"/>
          <a:chExt cx="0" cy="0"/>
        </a:xfrm>
      </p:grpSpPr>
      <p:sp>
        <p:nvSpPr>
          <p:cNvPr id="47" name="Google Shape;47;p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 name="Google Shape;48;p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9" name="Google Shape;49;p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0" name="Google Shape;50;p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OBJECT_2_1_1_2_1_1_1_1">
    <p:bg>
      <p:bgPr>
        <a:solidFill>
          <a:schemeClr val="dk2"/>
        </a:solidFill>
      </p:bgPr>
    </p:bg>
    <p:spTree>
      <p:nvGrpSpPr>
        <p:cNvPr id="449" name="Shape 449"/>
        <p:cNvGrpSpPr/>
        <p:nvPr/>
      </p:nvGrpSpPr>
      <p:grpSpPr>
        <a:xfrm>
          <a:off x="0" y="0"/>
          <a:ext cx="0" cy="0"/>
          <a:chOff x="0" y="0"/>
          <a:chExt cx="0" cy="0"/>
        </a:xfrm>
      </p:grpSpPr>
      <p:pic>
        <p:nvPicPr>
          <p:cNvPr descr="A picture containing dark, lit, lamp&#10;&#10;Description automatically generated" id="450" name="Google Shape;450;p63"/>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451" name="Google Shape;451;p63"/>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452" name="Google Shape;452;p63"/>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showMasterSp="0">
  <p:cSld name="OBJECT_2_1_1_2_1_1_1_2">
    <p:spTree>
      <p:nvGrpSpPr>
        <p:cNvPr id="453" name="Shape 453"/>
        <p:cNvGrpSpPr/>
        <p:nvPr/>
      </p:nvGrpSpPr>
      <p:grpSpPr>
        <a:xfrm>
          <a:off x="0" y="0"/>
          <a:ext cx="0" cy="0"/>
          <a:chOff x="0" y="0"/>
          <a:chExt cx="0" cy="0"/>
        </a:xfrm>
      </p:grpSpPr>
      <p:pic>
        <p:nvPicPr>
          <p:cNvPr id="454" name="Google Shape;454;p64"/>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showMasterSp="0">
  <p:cSld name="OBJECT_2_1_1_2_1_1_1_1_2">
    <p:bg>
      <p:bgPr>
        <a:solidFill>
          <a:schemeClr val="dk1"/>
        </a:solidFill>
      </p:bgPr>
    </p:bg>
    <p:spTree>
      <p:nvGrpSpPr>
        <p:cNvPr id="455" name="Shape 455"/>
        <p:cNvGrpSpPr/>
        <p:nvPr/>
      </p:nvGrpSpPr>
      <p:grpSpPr>
        <a:xfrm>
          <a:off x="0" y="0"/>
          <a:ext cx="0" cy="0"/>
          <a:chOff x="0" y="0"/>
          <a:chExt cx="0" cy="0"/>
        </a:xfrm>
      </p:grpSpPr>
      <p:pic>
        <p:nvPicPr>
          <p:cNvPr id="456" name="Google Shape;456;p65"/>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457" name="Shape 457"/>
        <p:cNvGrpSpPr/>
        <p:nvPr/>
      </p:nvGrpSpPr>
      <p:grpSpPr>
        <a:xfrm>
          <a:off x="0" y="0"/>
          <a:ext cx="0" cy="0"/>
          <a:chOff x="0" y="0"/>
          <a:chExt cx="0" cy="0"/>
        </a:xfrm>
      </p:grpSpPr>
      <p:pic>
        <p:nvPicPr>
          <p:cNvPr descr="Shape&#10;&#10;Description automatically generated with low confidence" id="458" name="Google Shape;458;p66"/>
          <p:cNvPicPr preferRelativeResize="0"/>
          <p:nvPr/>
        </p:nvPicPr>
        <p:blipFill rotWithShape="1">
          <a:blip r:embed="rId2">
            <a:alphaModFix/>
          </a:blip>
          <a:srcRect b="0" l="0" r="0" t="0"/>
          <a:stretch/>
        </p:blipFill>
        <p:spPr>
          <a:xfrm>
            <a:off x="4908897" y="283513"/>
            <a:ext cx="3994514" cy="4620500"/>
          </a:xfrm>
          <a:prstGeom prst="rect">
            <a:avLst/>
          </a:prstGeom>
          <a:noFill/>
          <a:ln>
            <a:noFill/>
          </a:ln>
        </p:spPr>
      </p:pic>
      <p:sp>
        <p:nvSpPr>
          <p:cNvPr id="459" name="Google Shape;459;p66"/>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460" name="Google Shape;460;p66"/>
          <p:cNvCxnSpPr/>
          <p:nvPr/>
        </p:nvCxnSpPr>
        <p:spPr>
          <a:xfrm>
            <a:off x="416829"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461" name="Google Shape;461;p66"/>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462" name="Google Shape;462;p66"/>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463" name="Google Shape;463;p66"/>
          <p:cNvGrpSpPr/>
          <p:nvPr/>
        </p:nvGrpSpPr>
        <p:grpSpPr>
          <a:xfrm>
            <a:off x="416917" y="457177"/>
            <a:ext cx="1378702" cy="732505"/>
            <a:chOff x="5094288" y="776288"/>
            <a:chExt cx="6815137" cy="3622675"/>
          </a:xfrm>
        </p:grpSpPr>
        <p:sp>
          <p:nvSpPr>
            <p:cNvPr id="464" name="Google Shape;464;p66"/>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5" name="Google Shape;465;p66"/>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6" name="Google Shape;466;p66"/>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7" name="Google Shape;467;p66"/>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8" name="Google Shape;468;p66"/>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9" name="Google Shape;469;p66"/>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0" name="Google Shape;470;p66"/>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1" name="Google Shape;471;p66"/>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2" name="Google Shape;472;p66"/>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3" name="Google Shape;473;p66"/>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4" name="Google Shape;474;p66"/>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5" name="Google Shape;475;p66"/>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6" name="Google Shape;476;p66"/>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7" name="Google Shape;477;p66"/>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8" name="Google Shape;478;p66"/>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9" name="Google Shape;479;p66"/>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0" name="Google Shape;480;p66"/>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81" name="Google Shape;481;p66"/>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482" name="Shape 482"/>
        <p:cNvGrpSpPr/>
        <p:nvPr/>
      </p:nvGrpSpPr>
      <p:grpSpPr>
        <a:xfrm>
          <a:off x="0" y="0"/>
          <a:ext cx="0" cy="0"/>
          <a:chOff x="0" y="0"/>
          <a:chExt cx="0" cy="0"/>
        </a:xfrm>
      </p:grpSpPr>
      <p:pic>
        <p:nvPicPr>
          <p:cNvPr descr="Icon&#10;&#10;Description automatically generated" id="483" name="Google Shape;483;p67"/>
          <p:cNvPicPr preferRelativeResize="0"/>
          <p:nvPr/>
        </p:nvPicPr>
        <p:blipFill rotWithShape="1">
          <a:blip r:embed="rId2">
            <a:alphaModFix/>
          </a:blip>
          <a:srcRect b="0" l="0" r="0" t="0"/>
          <a:stretch/>
        </p:blipFill>
        <p:spPr>
          <a:xfrm flipH="1">
            <a:off x="5439656" y="710498"/>
            <a:ext cx="3464796" cy="4193513"/>
          </a:xfrm>
          <a:prstGeom prst="rect">
            <a:avLst/>
          </a:prstGeom>
          <a:noFill/>
          <a:ln>
            <a:noFill/>
          </a:ln>
        </p:spPr>
      </p:pic>
      <p:sp>
        <p:nvSpPr>
          <p:cNvPr id="484" name="Google Shape;484;p67"/>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485" name="Google Shape;485;p67"/>
          <p:cNvCxnSpPr/>
          <p:nvPr/>
        </p:nvCxnSpPr>
        <p:spPr>
          <a:xfrm>
            <a:off x="416829"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486" name="Google Shape;486;p67"/>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487" name="Google Shape;487;p67"/>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488" name="Google Shape;488;p67"/>
          <p:cNvGrpSpPr/>
          <p:nvPr/>
        </p:nvGrpSpPr>
        <p:grpSpPr>
          <a:xfrm>
            <a:off x="416917" y="457177"/>
            <a:ext cx="1378702" cy="732505"/>
            <a:chOff x="5094288" y="776288"/>
            <a:chExt cx="6815137" cy="3622675"/>
          </a:xfrm>
        </p:grpSpPr>
        <p:sp>
          <p:nvSpPr>
            <p:cNvPr id="489" name="Google Shape;489;p67"/>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0" name="Google Shape;490;p67"/>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1" name="Google Shape;491;p67"/>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2" name="Google Shape;492;p67"/>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3" name="Google Shape;493;p67"/>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4" name="Google Shape;494;p67"/>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5" name="Google Shape;495;p67"/>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6" name="Google Shape;496;p67"/>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7" name="Google Shape;497;p67"/>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8" name="Google Shape;498;p67"/>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9" name="Google Shape;499;p67"/>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0" name="Google Shape;500;p67"/>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1" name="Google Shape;501;p67"/>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2" name="Google Shape;502;p67"/>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3" name="Google Shape;503;p67"/>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4" name="Google Shape;504;p67"/>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5" name="Google Shape;505;p67"/>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506" name="Google Shape;506;p67"/>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507" name="Shape 507"/>
        <p:cNvGrpSpPr/>
        <p:nvPr/>
      </p:nvGrpSpPr>
      <p:grpSpPr>
        <a:xfrm>
          <a:off x="0" y="0"/>
          <a:ext cx="0" cy="0"/>
          <a:chOff x="0" y="0"/>
          <a:chExt cx="0" cy="0"/>
        </a:xfrm>
      </p:grpSpPr>
      <p:pic>
        <p:nvPicPr>
          <p:cNvPr descr="Shape&#10;&#10;Description automatically generated" id="508" name="Google Shape;508;p68"/>
          <p:cNvPicPr preferRelativeResize="0"/>
          <p:nvPr/>
        </p:nvPicPr>
        <p:blipFill rotWithShape="1">
          <a:blip r:embed="rId2">
            <a:alphaModFix/>
          </a:blip>
          <a:srcRect b="0" l="0" r="0" t="0"/>
          <a:stretch/>
        </p:blipFill>
        <p:spPr>
          <a:xfrm>
            <a:off x="5235869" y="1551709"/>
            <a:ext cx="3667628" cy="3352305"/>
          </a:xfrm>
          <a:prstGeom prst="rect">
            <a:avLst/>
          </a:prstGeom>
          <a:noFill/>
          <a:ln>
            <a:noFill/>
          </a:ln>
        </p:spPr>
      </p:pic>
      <p:sp>
        <p:nvSpPr>
          <p:cNvPr id="509" name="Google Shape;509;p68"/>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510" name="Google Shape;510;p68"/>
          <p:cNvCxnSpPr/>
          <p:nvPr/>
        </p:nvCxnSpPr>
        <p:spPr>
          <a:xfrm>
            <a:off x="416829"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511" name="Google Shape;511;p68"/>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512" name="Google Shape;512;p68"/>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513" name="Google Shape;513;p68"/>
          <p:cNvGrpSpPr/>
          <p:nvPr/>
        </p:nvGrpSpPr>
        <p:grpSpPr>
          <a:xfrm>
            <a:off x="416917" y="457177"/>
            <a:ext cx="1378702" cy="732505"/>
            <a:chOff x="5094288" y="776288"/>
            <a:chExt cx="6815137" cy="3622675"/>
          </a:xfrm>
        </p:grpSpPr>
        <p:sp>
          <p:nvSpPr>
            <p:cNvPr id="514" name="Google Shape;514;p68"/>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5" name="Google Shape;515;p68"/>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6" name="Google Shape;516;p68"/>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7" name="Google Shape;517;p68"/>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8" name="Google Shape;518;p68"/>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9" name="Google Shape;519;p68"/>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0" name="Google Shape;520;p68"/>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1" name="Google Shape;521;p68"/>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2" name="Google Shape;522;p68"/>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3" name="Google Shape;523;p68"/>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4" name="Google Shape;524;p68"/>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5" name="Google Shape;525;p68"/>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6" name="Google Shape;526;p68"/>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7" name="Google Shape;527;p68"/>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8" name="Google Shape;528;p68"/>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9" name="Google Shape;529;p68"/>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0" name="Google Shape;530;p68"/>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531" name="Google Shape;531;p68"/>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532" name="Shape 532"/>
        <p:cNvGrpSpPr/>
        <p:nvPr/>
      </p:nvGrpSpPr>
      <p:grpSpPr>
        <a:xfrm>
          <a:off x="0" y="0"/>
          <a:ext cx="0" cy="0"/>
          <a:chOff x="0" y="0"/>
          <a:chExt cx="0" cy="0"/>
        </a:xfrm>
      </p:grpSpPr>
      <p:pic>
        <p:nvPicPr>
          <p:cNvPr descr="A picture containing icon&#10;&#10;Description automatically generated" id="533" name="Google Shape;533;p69"/>
          <p:cNvPicPr preferRelativeResize="0"/>
          <p:nvPr/>
        </p:nvPicPr>
        <p:blipFill rotWithShape="1">
          <a:blip r:embed="rId2">
            <a:alphaModFix/>
          </a:blip>
          <a:srcRect b="0" l="0" r="0" t="0"/>
          <a:stretch/>
        </p:blipFill>
        <p:spPr>
          <a:xfrm>
            <a:off x="5222875" y="933450"/>
            <a:ext cx="3680611" cy="3967446"/>
          </a:xfrm>
          <a:prstGeom prst="rect">
            <a:avLst/>
          </a:prstGeom>
          <a:noFill/>
          <a:ln>
            <a:noFill/>
          </a:ln>
        </p:spPr>
      </p:pic>
      <p:sp>
        <p:nvSpPr>
          <p:cNvPr id="534" name="Google Shape;534;p69"/>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35" name="Google Shape;535;p69"/>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536" name="Google Shape;536;p69"/>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537" name="Google Shape;537;p69"/>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1_DAIS_Title_Slide</a:t>
            </a:r>
            <a:endParaRPr sz="110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538" name="Shape 538"/>
        <p:cNvGrpSpPr/>
        <p:nvPr/>
      </p:nvGrpSpPr>
      <p:grpSpPr>
        <a:xfrm>
          <a:off x="0" y="0"/>
          <a:ext cx="0" cy="0"/>
          <a:chOff x="0" y="0"/>
          <a:chExt cx="0" cy="0"/>
        </a:xfrm>
      </p:grpSpPr>
      <p:pic>
        <p:nvPicPr>
          <p:cNvPr descr="Icon&#10;&#10;Description automatically generated" id="539" name="Google Shape;539;p70"/>
          <p:cNvPicPr preferRelativeResize="0"/>
          <p:nvPr/>
        </p:nvPicPr>
        <p:blipFill rotWithShape="1">
          <a:blip r:embed="rId2">
            <a:alphaModFix/>
          </a:blip>
          <a:srcRect b="0" l="0" r="0" t="0"/>
          <a:stretch/>
        </p:blipFill>
        <p:spPr>
          <a:xfrm>
            <a:off x="5222877" y="1589115"/>
            <a:ext cx="3680613" cy="3314898"/>
          </a:xfrm>
          <a:prstGeom prst="rect">
            <a:avLst/>
          </a:prstGeom>
          <a:noFill/>
          <a:ln>
            <a:noFill/>
          </a:ln>
        </p:spPr>
      </p:pic>
      <p:sp>
        <p:nvSpPr>
          <p:cNvPr id="540" name="Google Shape;540;p70"/>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41" name="Google Shape;541;p70"/>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542" name="Google Shape;542;p70"/>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3">
    <p:bg>
      <p:bgPr>
        <a:solidFill>
          <a:schemeClr val="dk2"/>
        </a:solidFill>
      </p:bgPr>
    </p:bg>
    <p:spTree>
      <p:nvGrpSpPr>
        <p:cNvPr id="543" name="Shape 543"/>
        <p:cNvGrpSpPr/>
        <p:nvPr/>
      </p:nvGrpSpPr>
      <p:grpSpPr>
        <a:xfrm>
          <a:off x="0" y="0"/>
          <a:ext cx="0" cy="0"/>
          <a:chOff x="0" y="0"/>
          <a:chExt cx="0" cy="0"/>
        </a:xfrm>
      </p:grpSpPr>
      <p:pic>
        <p:nvPicPr>
          <p:cNvPr descr="Shape&#10;&#10;Description automatically generated" id="544" name="Google Shape;544;p71"/>
          <p:cNvPicPr preferRelativeResize="0"/>
          <p:nvPr/>
        </p:nvPicPr>
        <p:blipFill rotWithShape="1">
          <a:blip r:embed="rId2">
            <a:alphaModFix/>
          </a:blip>
          <a:srcRect b="0" l="0" r="0" t="0"/>
          <a:stretch/>
        </p:blipFill>
        <p:spPr>
          <a:xfrm>
            <a:off x="5222875" y="866776"/>
            <a:ext cx="3680609" cy="4034120"/>
          </a:xfrm>
          <a:prstGeom prst="rect">
            <a:avLst/>
          </a:prstGeom>
          <a:noFill/>
          <a:ln>
            <a:noFill/>
          </a:ln>
        </p:spPr>
      </p:pic>
      <p:sp>
        <p:nvSpPr>
          <p:cNvPr id="545" name="Google Shape;545;p71"/>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46" name="Google Shape;546;p71"/>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cxnSp>
        <p:nvCxnSpPr>
          <p:cNvPr id="547" name="Google Shape;547;p71"/>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548" name="Google Shape;548;p71"/>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1_DAIS_Title_Slide</a:t>
            </a:r>
            <a:endParaRPr sz="11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549" name="Shape 549"/>
        <p:cNvGrpSpPr/>
        <p:nvPr/>
      </p:nvGrpSpPr>
      <p:grpSpPr>
        <a:xfrm>
          <a:off x="0" y="0"/>
          <a:ext cx="0" cy="0"/>
          <a:chOff x="0" y="0"/>
          <a:chExt cx="0" cy="0"/>
        </a:xfrm>
      </p:grpSpPr>
      <p:sp>
        <p:nvSpPr>
          <p:cNvPr id="550" name="Google Shape;550;p7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51" name="Google Shape;551;p72"/>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552" name="Google Shape;552;p72"/>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1" name="Shape 51"/>
        <p:cNvGrpSpPr/>
        <p:nvPr/>
      </p:nvGrpSpPr>
      <p:grpSpPr>
        <a:xfrm>
          <a:off x="0" y="0"/>
          <a:ext cx="0" cy="0"/>
          <a:chOff x="0" y="0"/>
          <a:chExt cx="0" cy="0"/>
        </a:xfrm>
      </p:grpSpPr>
      <p:sp>
        <p:nvSpPr>
          <p:cNvPr id="52" name="Google Shape;52;p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54" name="Google Shape;54;p8"/>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5" name="Google Shape;55;p8"/>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6" name="Google Shape;56;p8"/>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7" name="Google Shape;57;p8"/>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58" name="Google Shape;58;p8"/>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59" name="Google Shape;59;p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bg>
      <p:bgPr>
        <a:solidFill>
          <a:schemeClr val="dk2"/>
        </a:solidFill>
      </p:bgPr>
    </p:bg>
    <p:spTree>
      <p:nvGrpSpPr>
        <p:cNvPr id="553" name="Shape 553"/>
        <p:cNvGrpSpPr/>
        <p:nvPr/>
      </p:nvGrpSpPr>
      <p:grpSpPr>
        <a:xfrm>
          <a:off x="0" y="0"/>
          <a:ext cx="0" cy="0"/>
          <a:chOff x="0" y="0"/>
          <a:chExt cx="0" cy="0"/>
        </a:xfrm>
      </p:grpSpPr>
      <p:sp>
        <p:nvSpPr>
          <p:cNvPr id="554" name="Google Shape;554;p73"/>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5" name="Google Shape;555;p73"/>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6" name="Google Shape;556;p73"/>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7" name="Google Shape;557;p7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58" name="Google Shape;558;p73"/>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559" name="Google Shape;559;p73"/>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560" name="Google Shape;560;p73"/>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561" name="Google Shape;561;p73"/>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562" name="Google Shape;562;p73"/>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563" name="Google Shape;563;p73"/>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564" name="Google Shape;564;p73"/>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565" name="Shape 565"/>
        <p:cNvGrpSpPr/>
        <p:nvPr/>
      </p:nvGrpSpPr>
      <p:grpSpPr>
        <a:xfrm>
          <a:off x="0" y="0"/>
          <a:ext cx="0" cy="0"/>
          <a:chOff x="0" y="0"/>
          <a:chExt cx="0" cy="0"/>
        </a:xfrm>
      </p:grpSpPr>
      <p:sp>
        <p:nvSpPr>
          <p:cNvPr id="566" name="Google Shape;566;p7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67" name="Google Shape;567;p7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568" name="Shape 568"/>
        <p:cNvGrpSpPr/>
        <p:nvPr/>
      </p:nvGrpSpPr>
      <p:grpSpPr>
        <a:xfrm>
          <a:off x="0" y="0"/>
          <a:ext cx="0" cy="0"/>
          <a:chOff x="0" y="0"/>
          <a:chExt cx="0" cy="0"/>
        </a:xfrm>
      </p:grpSpPr>
      <p:sp>
        <p:nvSpPr>
          <p:cNvPr id="569" name="Google Shape;569;p7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570" name="Shape 570"/>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5">
    <p:bg>
      <p:bgPr>
        <a:solidFill>
          <a:schemeClr val="lt1"/>
        </a:solidFill>
      </p:bgPr>
    </p:bg>
    <p:spTree>
      <p:nvGrpSpPr>
        <p:cNvPr id="571" name="Shape 571"/>
        <p:cNvGrpSpPr/>
        <p:nvPr/>
      </p:nvGrpSpPr>
      <p:grpSpPr>
        <a:xfrm>
          <a:off x="0" y="0"/>
          <a:ext cx="0" cy="0"/>
          <a:chOff x="0" y="0"/>
          <a:chExt cx="0" cy="0"/>
        </a:xfrm>
      </p:grpSpPr>
      <p:sp>
        <p:nvSpPr>
          <p:cNvPr id="572" name="Google Shape;572;p7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73" name="Google Shape;573;p77"/>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6">
    <p:bg>
      <p:bgPr>
        <a:solidFill>
          <a:schemeClr val="lt1"/>
        </a:solidFill>
      </p:bgPr>
    </p:bg>
    <p:spTree>
      <p:nvGrpSpPr>
        <p:cNvPr id="574" name="Shape 574"/>
        <p:cNvGrpSpPr/>
        <p:nvPr/>
      </p:nvGrpSpPr>
      <p:grpSpPr>
        <a:xfrm>
          <a:off x="0" y="0"/>
          <a:ext cx="0" cy="0"/>
          <a:chOff x="0" y="0"/>
          <a:chExt cx="0" cy="0"/>
        </a:xfrm>
      </p:grpSpPr>
      <p:sp>
        <p:nvSpPr>
          <p:cNvPr id="575" name="Google Shape;575;p7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showMasterSp="0">
  <p:cSld name="OBJECT_2_1_1_2_1_1_1_1_1">
    <p:bg>
      <p:bgPr>
        <a:solidFill>
          <a:schemeClr val="accent1"/>
        </a:solidFill>
      </p:bgPr>
    </p:bg>
    <p:spTree>
      <p:nvGrpSpPr>
        <p:cNvPr id="576" name="Shape 576"/>
        <p:cNvGrpSpPr/>
        <p:nvPr/>
      </p:nvGrpSpPr>
      <p:grpSpPr>
        <a:xfrm>
          <a:off x="0" y="0"/>
          <a:ext cx="0" cy="0"/>
          <a:chOff x="0" y="0"/>
          <a:chExt cx="0" cy="0"/>
        </a:xfrm>
      </p:grpSpPr>
      <p:pic>
        <p:nvPicPr>
          <p:cNvPr descr="Background pattern&#10;&#10;Description automatically generated" id="577" name="Google Shape;577;p79"/>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578" name="Google Shape;578;p79"/>
          <p:cNvSpPr/>
          <p:nvPr/>
        </p:nvSpPr>
        <p:spPr>
          <a:xfrm>
            <a:off x="0" y="0"/>
            <a:ext cx="9144000" cy="5142900"/>
          </a:xfrm>
          <a:prstGeom prst="rect">
            <a:avLst/>
          </a:prstGeom>
          <a:solidFill>
            <a:schemeClr val="accent1">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79" name="Google Shape;579;p79"/>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pic>
        <p:nvPicPr>
          <p:cNvPr id="580" name="Google Shape;580;p79"/>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OBJECT_2_1_1_2_1_1_1_1_1_1">
    <p:bg>
      <p:bgPr>
        <a:solidFill>
          <a:schemeClr val="accent2"/>
        </a:solidFill>
      </p:bgPr>
    </p:bg>
    <p:spTree>
      <p:nvGrpSpPr>
        <p:cNvPr id="581" name="Shape 581"/>
        <p:cNvGrpSpPr/>
        <p:nvPr/>
      </p:nvGrpSpPr>
      <p:grpSpPr>
        <a:xfrm>
          <a:off x="0" y="0"/>
          <a:ext cx="0" cy="0"/>
          <a:chOff x="0" y="0"/>
          <a:chExt cx="0" cy="0"/>
        </a:xfrm>
      </p:grpSpPr>
      <p:pic>
        <p:nvPicPr>
          <p:cNvPr descr="Background pattern&#10;&#10;Description automatically generated" id="582" name="Google Shape;582;p80"/>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583" name="Google Shape;583;p80"/>
          <p:cNvSpPr/>
          <p:nvPr/>
        </p:nvSpPr>
        <p:spPr>
          <a:xfrm>
            <a:off x="0" y="0"/>
            <a:ext cx="9144000" cy="5142900"/>
          </a:xfrm>
          <a:prstGeom prst="rect">
            <a:avLst/>
          </a:pr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84" name="Google Shape;584;p80"/>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585" name="Google Shape;585;p80"/>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1_Content E - Power Statement 4">
    <p:bg>
      <p:bgPr>
        <a:solidFill>
          <a:schemeClr val="accent3"/>
        </a:solidFill>
      </p:bgPr>
    </p:bg>
    <p:spTree>
      <p:nvGrpSpPr>
        <p:cNvPr id="586" name="Shape 586"/>
        <p:cNvGrpSpPr/>
        <p:nvPr/>
      </p:nvGrpSpPr>
      <p:grpSpPr>
        <a:xfrm>
          <a:off x="0" y="0"/>
          <a:ext cx="0" cy="0"/>
          <a:chOff x="0" y="0"/>
          <a:chExt cx="0" cy="0"/>
        </a:xfrm>
      </p:grpSpPr>
      <p:pic>
        <p:nvPicPr>
          <p:cNvPr descr="Background pattern&#10;&#10;Description automatically generated" id="587" name="Google Shape;587;p81"/>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588" name="Google Shape;588;p81"/>
          <p:cNvSpPr/>
          <p:nvPr/>
        </p:nvSpPr>
        <p:spPr>
          <a:xfrm>
            <a:off x="0" y="0"/>
            <a:ext cx="9144000" cy="5142900"/>
          </a:xfrm>
          <a:prstGeom prst="rect">
            <a:avLst/>
          </a:prstGeom>
          <a:solidFill>
            <a:schemeClr val="accent3">
              <a:alpha val="498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89" name="Google Shape;589;p81"/>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590" name="Google Shape;590;p81"/>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91" name="Shape 591"/>
        <p:cNvGrpSpPr/>
        <p:nvPr/>
      </p:nvGrpSpPr>
      <p:grpSpPr>
        <a:xfrm>
          <a:off x="0" y="0"/>
          <a:ext cx="0" cy="0"/>
          <a:chOff x="0" y="0"/>
          <a:chExt cx="0" cy="0"/>
        </a:xfrm>
      </p:grpSpPr>
      <p:sp>
        <p:nvSpPr>
          <p:cNvPr id="592" name="Google Shape;592;p8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93" name="Google Shape;593;p82"/>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txBox="1"/>
          <p:nvPr>
            <p:ph idx="12" type="sldNum"/>
          </p:nvPr>
        </p:nvSpPr>
        <p:spPr>
          <a:xfrm>
            <a:off x="8325335" y="4854975"/>
            <a:ext cx="243300" cy="139800"/>
          </a:xfrm>
          <a:prstGeom prst="rect">
            <a:avLst/>
          </a:prstGeom>
          <a:noFill/>
          <a:ln>
            <a:noFill/>
          </a:ln>
        </p:spPr>
        <p:txBody>
          <a:bodyPr anchorCtr="0" anchor="t"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
        <p:nvSpPr>
          <p:cNvPr id="595" name="Google Shape;595;p82"/>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2"/>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2"/>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2"/>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599" name="Google Shape;599;p82"/>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2"/>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2"/>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0" name="Shape 60"/>
        <p:cNvGrpSpPr/>
        <p:nvPr/>
      </p:nvGrpSpPr>
      <p:grpSpPr>
        <a:xfrm>
          <a:off x="0" y="0"/>
          <a:ext cx="0" cy="0"/>
          <a:chOff x="0" y="0"/>
          <a:chExt cx="0" cy="0"/>
        </a:xfrm>
      </p:grpSpPr>
      <p:sp>
        <p:nvSpPr>
          <p:cNvPr id="61" name="Google Shape;61;p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2" name="Google Shape;62;p9"/>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3" name="Google Shape;63;p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4" name="Google Shape;64;p9"/>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5" name="Google Shape;65;p9"/>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66" name="Google Shape;66;p9"/>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67" name="Google Shape;67;p9"/>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68" name="Google Shape;68;p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606" name="Shape 606"/>
        <p:cNvGrpSpPr/>
        <p:nvPr/>
      </p:nvGrpSpPr>
      <p:grpSpPr>
        <a:xfrm>
          <a:off x="0" y="0"/>
          <a:ext cx="0" cy="0"/>
          <a:chOff x="0" y="0"/>
          <a:chExt cx="0" cy="0"/>
        </a:xfrm>
      </p:grpSpPr>
      <p:pic>
        <p:nvPicPr>
          <p:cNvPr descr="Shape&#10;&#10;Description automatically generated with low confidence" id="607" name="Google Shape;607;p84"/>
          <p:cNvPicPr preferRelativeResize="0"/>
          <p:nvPr/>
        </p:nvPicPr>
        <p:blipFill rotWithShape="1">
          <a:blip r:embed="rId2">
            <a:alphaModFix/>
          </a:blip>
          <a:srcRect b="0" l="0" r="0" t="0"/>
          <a:stretch/>
        </p:blipFill>
        <p:spPr>
          <a:xfrm>
            <a:off x="4908897" y="283513"/>
            <a:ext cx="3994514" cy="4620500"/>
          </a:xfrm>
          <a:prstGeom prst="rect">
            <a:avLst/>
          </a:prstGeom>
          <a:noFill/>
          <a:ln>
            <a:noFill/>
          </a:ln>
        </p:spPr>
      </p:pic>
      <p:sp>
        <p:nvSpPr>
          <p:cNvPr id="608" name="Google Shape;608;p84"/>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609" name="Google Shape;609;p84"/>
          <p:cNvCxnSpPr/>
          <p:nvPr/>
        </p:nvCxnSpPr>
        <p:spPr>
          <a:xfrm>
            <a:off x="416829"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610" name="Google Shape;610;p84"/>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611" name="Google Shape;611;p84"/>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612" name="Google Shape;612;p84"/>
          <p:cNvGrpSpPr/>
          <p:nvPr/>
        </p:nvGrpSpPr>
        <p:grpSpPr>
          <a:xfrm>
            <a:off x="416917" y="457177"/>
            <a:ext cx="1378702" cy="732505"/>
            <a:chOff x="5094288" y="776288"/>
            <a:chExt cx="6815137" cy="3622675"/>
          </a:xfrm>
        </p:grpSpPr>
        <p:sp>
          <p:nvSpPr>
            <p:cNvPr id="613" name="Google Shape;613;p84"/>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4" name="Google Shape;614;p84"/>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5" name="Google Shape;615;p84"/>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6" name="Google Shape;616;p84"/>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7" name="Google Shape;617;p84"/>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8" name="Google Shape;618;p84"/>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9" name="Google Shape;619;p84"/>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0" name="Google Shape;620;p84"/>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Google Shape;621;p84"/>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2" name="Google Shape;622;p84"/>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p84"/>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4" name="Google Shape;624;p84"/>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p84"/>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6" name="Google Shape;626;p84"/>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7" name="Google Shape;627;p84"/>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8" name="Google Shape;628;p84"/>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9" name="Google Shape;629;p84"/>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30" name="Google Shape;630;p84"/>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631" name="Shape 631"/>
        <p:cNvGrpSpPr/>
        <p:nvPr/>
      </p:nvGrpSpPr>
      <p:grpSpPr>
        <a:xfrm>
          <a:off x="0" y="0"/>
          <a:ext cx="0" cy="0"/>
          <a:chOff x="0" y="0"/>
          <a:chExt cx="0" cy="0"/>
        </a:xfrm>
      </p:grpSpPr>
      <p:pic>
        <p:nvPicPr>
          <p:cNvPr descr="Shape&#10;&#10;Description automatically generated" id="632" name="Google Shape;632;p85"/>
          <p:cNvPicPr preferRelativeResize="0"/>
          <p:nvPr/>
        </p:nvPicPr>
        <p:blipFill rotWithShape="1">
          <a:blip r:embed="rId2">
            <a:alphaModFix/>
          </a:blip>
          <a:srcRect b="0" l="0" r="0" t="0"/>
          <a:stretch/>
        </p:blipFill>
        <p:spPr>
          <a:xfrm>
            <a:off x="5222875" y="866776"/>
            <a:ext cx="3680609" cy="4034120"/>
          </a:xfrm>
          <a:prstGeom prst="rect">
            <a:avLst/>
          </a:prstGeom>
          <a:noFill/>
          <a:ln>
            <a:noFill/>
          </a:ln>
        </p:spPr>
      </p:pic>
      <p:sp>
        <p:nvSpPr>
          <p:cNvPr id="633" name="Google Shape;633;p85"/>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34" name="Google Shape;634;p85"/>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635" name="Google Shape;635;p85"/>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636" name="Google Shape;636;p85"/>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637" name="Shape 637"/>
        <p:cNvGrpSpPr/>
        <p:nvPr/>
      </p:nvGrpSpPr>
      <p:grpSpPr>
        <a:xfrm>
          <a:off x="0" y="0"/>
          <a:ext cx="0" cy="0"/>
          <a:chOff x="0" y="0"/>
          <a:chExt cx="0" cy="0"/>
        </a:xfrm>
      </p:grpSpPr>
      <p:pic>
        <p:nvPicPr>
          <p:cNvPr descr="Icon&#10;&#10;Description automatically generated" id="638" name="Google Shape;638;p86"/>
          <p:cNvPicPr preferRelativeResize="0"/>
          <p:nvPr/>
        </p:nvPicPr>
        <p:blipFill rotWithShape="1">
          <a:blip r:embed="rId2">
            <a:alphaModFix/>
          </a:blip>
          <a:srcRect b="0" l="0" r="0" t="0"/>
          <a:stretch/>
        </p:blipFill>
        <p:spPr>
          <a:xfrm>
            <a:off x="5222877" y="1589115"/>
            <a:ext cx="3680613" cy="3314898"/>
          </a:xfrm>
          <a:prstGeom prst="rect">
            <a:avLst/>
          </a:prstGeom>
          <a:noFill/>
          <a:ln>
            <a:noFill/>
          </a:ln>
        </p:spPr>
      </p:pic>
      <p:sp>
        <p:nvSpPr>
          <p:cNvPr id="639" name="Google Shape;639;p86"/>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0" name="Google Shape;640;p86"/>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641" name="Google Shape;641;p86"/>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642" name="Shape 642"/>
        <p:cNvGrpSpPr/>
        <p:nvPr/>
      </p:nvGrpSpPr>
      <p:grpSpPr>
        <a:xfrm>
          <a:off x="0" y="0"/>
          <a:ext cx="0" cy="0"/>
          <a:chOff x="0" y="0"/>
          <a:chExt cx="0" cy="0"/>
        </a:xfrm>
      </p:grpSpPr>
      <p:pic>
        <p:nvPicPr>
          <p:cNvPr descr="Icon&#10;&#10;Description automatically generated" id="643" name="Google Shape;643;p87"/>
          <p:cNvPicPr preferRelativeResize="0"/>
          <p:nvPr/>
        </p:nvPicPr>
        <p:blipFill rotWithShape="1">
          <a:blip r:embed="rId2">
            <a:alphaModFix/>
          </a:blip>
          <a:srcRect b="0" l="0" r="0" t="0"/>
          <a:stretch/>
        </p:blipFill>
        <p:spPr>
          <a:xfrm flipH="1">
            <a:off x="5439656" y="710498"/>
            <a:ext cx="3464796" cy="4193513"/>
          </a:xfrm>
          <a:prstGeom prst="rect">
            <a:avLst/>
          </a:prstGeom>
          <a:noFill/>
          <a:ln>
            <a:noFill/>
          </a:ln>
        </p:spPr>
      </p:pic>
      <p:sp>
        <p:nvSpPr>
          <p:cNvPr id="644" name="Google Shape;644;p87"/>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645" name="Google Shape;645;p87"/>
          <p:cNvCxnSpPr/>
          <p:nvPr/>
        </p:nvCxnSpPr>
        <p:spPr>
          <a:xfrm>
            <a:off x="416829"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646" name="Google Shape;646;p87"/>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647" name="Google Shape;647;p87"/>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648" name="Google Shape;648;p87"/>
          <p:cNvGrpSpPr/>
          <p:nvPr/>
        </p:nvGrpSpPr>
        <p:grpSpPr>
          <a:xfrm>
            <a:off x="416917" y="457177"/>
            <a:ext cx="1378702" cy="732505"/>
            <a:chOff x="5094288" y="776288"/>
            <a:chExt cx="6815137" cy="3622675"/>
          </a:xfrm>
        </p:grpSpPr>
        <p:sp>
          <p:nvSpPr>
            <p:cNvPr id="649" name="Google Shape;649;p87"/>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p87"/>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p87"/>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p87"/>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p87"/>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p87"/>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p87"/>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 name="Google Shape;656;p87"/>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p87"/>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p87"/>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9" name="Google Shape;659;p87"/>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0" name="Google Shape;660;p87"/>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1" name="Google Shape;661;p87"/>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2" name="Google Shape;662;p87"/>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3" name="Google Shape;663;p87"/>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 name="Google Shape;664;p87"/>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5" name="Google Shape;665;p87"/>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66" name="Google Shape;666;p87"/>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667" name="Shape 667"/>
        <p:cNvGrpSpPr/>
        <p:nvPr/>
      </p:nvGrpSpPr>
      <p:grpSpPr>
        <a:xfrm>
          <a:off x="0" y="0"/>
          <a:ext cx="0" cy="0"/>
          <a:chOff x="0" y="0"/>
          <a:chExt cx="0" cy="0"/>
        </a:xfrm>
      </p:grpSpPr>
      <p:pic>
        <p:nvPicPr>
          <p:cNvPr descr="Shape&#10;&#10;Description automatically generated" id="668" name="Google Shape;668;p88"/>
          <p:cNvPicPr preferRelativeResize="0"/>
          <p:nvPr/>
        </p:nvPicPr>
        <p:blipFill rotWithShape="1">
          <a:blip r:embed="rId2">
            <a:alphaModFix/>
          </a:blip>
          <a:srcRect b="0" l="0" r="0" t="0"/>
          <a:stretch/>
        </p:blipFill>
        <p:spPr>
          <a:xfrm>
            <a:off x="5235869" y="1551709"/>
            <a:ext cx="3667628" cy="3352305"/>
          </a:xfrm>
          <a:prstGeom prst="rect">
            <a:avLst/>
          </a:prstGeom>
          <a:noFill/>
          <a:ln>
            <a:noFill/>
          </a:ln>
        </p:spPr>
      </p:pic>
      <p:sp>
        <p:nvSpPr>
          <p:cNvPr id="669" name="Google Shape;669;p88"/>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670" name="Google Shape;670;p88"/>
          <p:cNvCxnSpPr/>
          <p:nvPr/>
        </p:nvCxnSpPr>
        <p:spPr>
          <a:xfrm>
            <a:off x="416829"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671" name="Google Shape;671;p88"/>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672" name="Google Shape;672;p88"/>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673" name="Google Shape;673;p88"/>
          <p:cNvGrpSpPr/>
          <p:nvPr/>
        </p:nvGrpSpPr>
        <p:grpSpPr>
          <a:xfrm>
            <a:off x="416917" y="457177"/>
            <a:ext cx="1378702" cy="732505"/>
            <a:chOff x="5094288" y="776288"/>
            <a:chExt cx="6815137" cy="3622675"/>
          </a:xfrm>
        </p:grpSpPr>
        <p:sp>
          <p:nvSpPr>
            <p:cNvPr id="674" name="Google Shape;674;p88"/>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p88"/>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6" name="Google Shape;676;p88"/>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7" name="Google Shape;677;p88"/>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8" name="Google Shape;678;p88"/>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9" name="Google Shape;679;p88"/>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0" name="Google Shape;680;p88"/>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1" name="Google Shape;681;p88"/>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2" name="Google Shape;682;p88"/>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3" name="Google Shape;683;p88"/>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4" name="Google Shape;684;p88"/>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5" name="Google Shape;685;p88"/>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6" name="Google Shape;686;p88"/>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7" name="Google Shape;687;p88"/>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8" name="Google Shape;688;p88"/>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 name="Google Shape;689;p88"/>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0" name="Google Shape;690;p88"/>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91" name="Google Shape;691;p88"/>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3">
    <p:bg>
      <p:bgPr>
        <a:solidFill>
          <a:schemeClr val="dk2"/>
        </a:solidFill>
      </p:bgPr>
    </p:bg>
    <p:spTree>
      <p:nvGrpSpPr>
        <p:cNvPr id="692" name="Shape 692"/>
        <p:cNvGrpSpPr/>
        <p:nvPr/>
      </p:nvGrpSpPr>
      <p:grpSpPr>
        <a:xfrm>
          <a:off x="0" y="0"/>
          <a:ext cx="0" cy="0"/>
          <a:chOff x="0" y="0"/>
          <a:chExt cx="0" cy="0"/>
        </a:xfrm>
      </p:grpSpPr>
      <p:pic>
        <p:nvPicPr>
          <p:cNvPr descr="A picture containing icon&#10;&#10;Description automatically generated" id="693" name="Google Shape;693;p89"/>
          <p:cNvPicPr preferRelativeResize="0"/>
          <p:nvPr/>
        </p:nvPicPr>
        <p:blipFill rotWithShape="1">
          <a:blip r:embed="rId2">
            <a:alphaModFix/>
          </a:blip>
          <a:srcRect b="0" l="0" r="0" t="0"/>
          <a:stretch/>
        </p:blipFill>
        <p:spPr>
          <a:xfrm>
            <a:off x="5222875" y="933450"/>
            <a:ext cx="3680611" cy="3967446"/>
          </a:xfrm>
          <a:prstGeom prst="rect">
            <a:avLst/>
          </a:prstGeom>
          <a:noFill/>
          <a:ln>
            <a:noFill/>
          </a:ln>
        </p:spPr>
      </p:pic>
      <p:sp>
        <p:nvSpPr>
          <p:cNvPr id="694" name="Google Shape;694;p89"/>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95" name="Google Shape;695;p89"/>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696" name="Google Shape;696;p89"/>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697" name="Google Shape;697;p89"/>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698" name="Shape 698"/>
        <p:cNvGrpSpPr/>
        <p:nvPr/>
      </p:nvGrpSpPr>
      <p:grpSpPr>
        <a:xfrm>
          <a:off x="0" y="0"/>
          <a:ext cx="0" cy="0"/>
          <a:chOff x="0" y="0"/>
          <a:chExt cx="0" cy="0"/>
        </a:xfrm>
      </p:grpSpPr>
      <p:sp>
        <p:nvSpPr>
          <p:cNvPr id="699" name="Google Shape;699;p9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00" name="Google Shape;700;p90"/>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701" name="Google Shape;701;p90"/>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702" name="Shape 702"/>
        <p:cNvGrpSpPr/>
        <p:nvPr/>
      </p:nvGrpSpPr>
      <p:grpSpPr>
        <a:xfrm>
          <a:off x="0" y="0"/>
          <a:ext cx="0" cy="0"/>
          <a:chOff x="0" y="0"/>
          <a:chExt cx="0" cy="0"/>
        </a:xfrm>
      </p:grpSpPr>
      <p:sp>
        <p:nvSpPr>
          <p:cNvPr id="703" name="Google Shape;703;p9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04" name="Google Shape;704;p91"/>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705" name="Shape 705"/>
        <p:cNvGrpSpPr/>
        <p:nvPr/>
      </p:nvGrpSpPr>
      <p:grpSpPr>
        <a:xfrm>
          <a:off x="0" y="0"/>
          <a:ext cx="0" cy="0"/>
          <a:chOff x="0" y="0"/>
          <a:chExt cx="0" cy="0"/>
        </a:xfrm>
      </p:grpSpPr>
      <p:sp>
        <p:nvSpPr>
          <p:cNvPr id="706" name="Google Shape;706;p9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707" name="Shape 7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9" name="Shape 69"/>
        <p:cNvGrpSpPr/>
        <p:nvPr/>
      </p:nvGrpSpPr>
      <p:grpSpPr>
        <a:xfrm>
          <a:off x="0" y="0"/>
          <a:ext cx="0" cy="0"/>
          <a:chOff x="0" y="0"/>
          <a:chExt cx="0" cy="0"/>
        </a:xfrm>
      </p:grpSpPr>
      <p:sp>
        <p:nvSpPr>
          <p:cNvPr id="70" name="Google Shape;70;p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 name="Google Shape;71;p1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72" name="Google Shape;72;p10"/>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73" name="Google Shape;73;p10"/>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74" name="Google Shape;74;p10"/>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5" name="Google Shape;75;p10"/>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6" name="Google Shape;76;p10"/>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7" name="Google Shape;77;p10"/>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78" name="Google Shape;78;p10"/>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79" name="Google Shape;79;p10"/>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0" name="Google Shape;80;p1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showMasterSp="0">
  <p:cSld name="1_7 Content A - Basic 2_4">
    <p:bg>
      <p:bgPr>
        <a:solidFill>
          <a:schemeClr val="dk2"/>
        </a:solidFill>
      </p:bgPr>
    </p:bg>
    <p:spTree>
      <p:nvGrpSpPr>
        <p:cNvPr id="708" name="Shape 708"/>
        <p:cNvGrpSpPr/>
        <p:nvPr/>
      </p:nvGrpSpPr>
      <p:grpSpPr>
        <a:xfrm>
          <a:off x="0" y="0"/>
          <a:ext cx="0" cy="0"/>
          <a:chOff x="0" y="0"/>
          <a:chExt cx="0" cy="0"/>
        </a:xfrm>
      </p:grpSpPr>
      <p:sp>
        <p:nvSpPr>
          <p:cNvPr id="709" name="Google Shape;709;p94"/>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710" name="Shape 710"/>
        <p:cNvGrpSpPr/>
        <p:nvPr/>
      </p:nvGrpSpPr>
      <p:grpSpPr>
        <a:xfrm>
          <a:off x="0" y="0"/>
          <a:ext cx="0" cy="0"/>
          <a:chOff x="0" y="0"/>
          <a:chExt cx="0" cy="0"/>
        </a:xfrm>
      </p:grpSpPr>
      <p:sp>
        <p:nvSpPr>
          <p:cNvPr id="711" name="Google Shape;711;p9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2" name="Google Shape;712;p9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713" name="Google Shape;713;p95"/>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14" name="Google Shape;714;p95"/>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showMasterSp="0">
  <p:cSld name="1_7 Content A - Basic 2 2">
    <p:bg>
      <p:bgPr>
        <a:solidFill>
          <a:schemeClr val="dk2"/>
        </a:solidFill>
      </p:bgPr>
    </p:bg>
    <p:spTree>
      <p:nvGrpSpPr>
        <p:cNvPr id="715" name="Shape 715"/>
        <p:cNvGrpSpPr/>
        <p:nvPr/>
      </p:nvGrpSpPr>
      <p:grpSpPr>
        <a:xfrm>
          <a:off x="0" y="0"/>
          <a:ext cx="0" cy="0"/>
          <a:chOff x="0" y="0"/>
          <a:chExt cx="0" cy="0"/>
        </a:xfrm>
      </p:grpSpPr>
      <p:sp>
        <p:nvSpPr>
          <p:cNvPr id="716" name="Google Shape;716;p96"/>
          <p:cNvSpPr txBox="1"/>
          <p:nvPr>
            <p:ph type="title"/>
          </p:nvPr>
        </p:nvSpPr>
        <p:spPr>
          <a:xfrm>
            <a:off x="562092"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3_1">
    <p:bg>
      <p:bgPr>
        <a:solidFill>
          <a:schemeClr val="dk2"/>
        </a:solidFill>
      </p:bgPr>
    </p:bg>
    <p:spTree>
      <p:nvGrpSpPr>
        <p:cNvPr id="717" name="Shape 717"/>
        <p:cNvGrpSpPr/>
        <p:nvPr/>
      </p:nvGrpSpPr>
      <p:grpSpPr>
        <a:xfrm>
          <a:off x="0" y="0"/>
          <a:ext cx="0" cy="0"/>
          <a:chOff x="0" y="0"/>
          <a:chExt cx="0" cy="0"/>
        </a:xfrm>
      </p:grpSpPr>
      <p:sp>
        <p:nvSpPr>
          <p:cNvPr id="718" name="Google Shape;718;p97"/>
          <p:cNvSpPr txBox="1"/>
          <p:nvPr>
            <p:ph type="title"/>
          </p:nvPr>
        </p:nvSpPr>
        <p:spPr>
          <a:xfrm>
            <a:off x="562092"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19" name="Google Shape;719;p97"/>
          <p:cNvSpPr txBox="1"/>
          <p:nvPr>
            <p:ph idx="1" type="subTitle"/>
          </p:nvPr>
        </p:nvSpPr>
        <p:spPr>
          <a:xfrm>
            <a:off x="562092"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720" name="Google Shape;720;p97"/>
          <p:cNvSpPr txBox="1"/>
          <p:nvPr>
            <p:ph idx="2" type="body"/>
          </p:nvPr>
        </p:nvSpPr>
        <p:spPr>
          <a:xfrm>
            <a:off x="562092"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theme" Target="../theme/theme1.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theme" Target="../theme/theme5.xml"/><Relationship Id="rId1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image" Target="../media/image2.pn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3" Type="http://schemas.openxmlformats.org/officeDocument/2006/relationships/slideLayout" Target="../slideLayouts/slideLayout91.xml"/><Relationship Id="rId12" Type="http://schemas.openxmlformats.org/officeDocument/2006/relationships/slideLayout" Target="../slideLayouts/slideLayout90.xml"/><Relationship Id="rId15" Type="http://schemas.openxmlformats.org/officeDocument/2006/relationships/slideLayout" Target="../slideLayouts/slideLayout93.xml"/><Relationship Id="rId14" Type="http://schemas.openxmlformats.org/officeDocument/2006/relationships/slideLayout" Target="../slideLayouts/slideLayout92.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©2024 Databricks Inc. — All rights reserved</a:t>
            </a:r>
            <a:endParaRPr sz="800">
              <a:solidFill>
                <a:schemeClr val="accent5"/>
              </a:solidFill>
              <a:latin typeface="DM Sans"/>
              <a:ea typeface="DM Sans"/>
              <a:cs typeface="DM Sans"/>
              <a:sym typeface="DM Sans"/>
            </a:endParaRPr>
          </a:p>
        </p:txBody>
      </p:sp>
      <p:pic>
        <p:nvPicPr>
          <p:cNvPr id="9" name="Google Shape;9;p1"/>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10" name="Google Shape;10;p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46"/>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307" name="Google Shape;307;p46"/>
          <p:cNvPicPr preferRelativeResize="0"/>
          <p:nvPr/>
        </p:nvPicPr>
        <p:blipFill rotWithShape="1">
          <a:blip r:embed="rId1">
            <a:alphaModFix/>
          </a:blip>
          <a:srcRect b="0" l="0" r="0" t="0"/>
          <a:stretch/>
        </p:blipFill>
        <p:spPr>
          <a:xfrm>
            <a:off x="8806834" y="4854977"/>
            <a:ext cx="140040" cy="140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3" name="Google Shape;423;p58"/>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424" name="Google Shape;424;p58"/>
          <p:cNvPicPr preferRelativeResize="0"/>
          <p:nvPr/>
        </p:nvPicPr>
        <p:blipFill rotWithShape="1">
          <a:blip r:embed="rId1">
            <a:alphaModFix/>
          </a:blip>
          <a:srcRect b="0" l="0" r="0" t="0"/>
          <a:stretch/>
        </p:blipFill>
        <p:spPr>
          <a:xfrm>
            <a:off x="8806834" y="4854977"/>
            <a:ext cx="140040" cy="140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8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4" name="Google Shape;604;p83"/>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605" name="Google Shape;605;p83"/>
          <p:cNvPicPr preferRelativeResize="0"/>
          <p:nvPr/>
        </p:nvPicPr>
        <p:blipFill rotWithShape="1">
          <a:blip r:embed="rId1">
            <a:alphaModFix/>
          </a:blip>
          <a:srcRect b="0" l="0" r="0" t="0"/>
          <a:stretch/>
        </p:blipFill>
        <p:spPr>
          <a:xfrm>
            <a:off x="8806834" y="4854977"/>
            <a:ext cx="140040" cy="140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 Id="rId3"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slide" Target="/ppt/slid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slide" Target="/ppt/slid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1.xml"/><Relationship Id="rId3" Type="http://schemas.openxmlformats.org/officeDocument/2006/relationships/hyperlink" Target="https://huggingface.co/datasets/KShivendu/dbpedia-entities-openai-1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 Id="rId3" Type="http://schemas.openxmlformats.org/officeDocument/2006/relationships/slide" Target="/ppt/slides/slid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slide" Target="/ppt/slides/slide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 Id="rId3" Type="http://schemas.openxmlformats.org/officeDocument/2006/relationships/hyperlink" Target="https://www.databricks.com/trus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8"/>
          <p:cNvSpPr txBox="1"/>
          <p:nvPr>
            <p:ph type="ctrTitle"/>
          </p:nvPr>
        </p:nvSpPr>
        <p:spPr>
          <a:xfrm>
            <a:off x="571500" y="1711774"/>
            <a:ext cx="4000500" cy="2014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Vector Search</a:t>
            </a:r>
            <a:br>
              <a:rPr lang="en"/>
            </a:br>
            <a:r>
              <a:rPr lang="en" sz="2800"/>
              <a:t>Gilead - 26 JAN 2024</a:t>
            </a:r>
            <a:endParaRPr sz="2800"/>
          </a:p>
        </p:txBody>
      </p:sp>
      <p:sp>
        <p:nvSpPr>
          <p:cNvPr id="726" name="Google Shape;726;p98"/>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Brad Barker</a:t>
            </a:r>
            <a:endParaRPr/>
          </a:p>
          <a:p>
            <a:pPr indent="0" lvl="0" marL="0" rtl="0" algn="l">
              <a:spcBef>
                <a:spcPts val="800"/>
              </a:spcBef>
              <a:spcAft>
                <a:spcPts val="0"/>
              </a:spcAft>
              <a:buNone/>
            </a:pPr>
            <a:r>
              <a:rPr lang="en"/>
              <a:t>SSA, Healthcare and Life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7"/>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Vector Search APIs</a:t>
            </a:r>
            <a:endParaRPr/>
          </a:p>
        </p:txBody>
      </p:sp>
      <p:sp>
        <p:nvSpPr>
          <p:cNvPr id="784" name="Google Shape;784;p107"/>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Chose an API variant that best suits your use case</a:t>
            </a:r>
            <a:endParaRPr/>
          </a:p>
        </p:txBody>
      </p:sp>
      <p:graphicFrame>
        <p:nvGraphicFramePr>
          <p:cNvPr id="785" name="Google Shape;785;p107"/>
          <p:cNvGraphicFramePr/>
          <p:nvPr/>
        </p:nvGraphicFramePr>
        <p:xfrm>
          <a:off x="562075" y="1495425"/>
          <a:ext cx="3000000" cy="3000000"/>
        </p:xfrm>
        <a:graphic>
          <a:graphicData uri="http://schemas.openxmlformats.org/drawingml/2006/table">
            <a:tbl>
              <a:tblPr>
                <a:noFill/>
                <a:tableStyleId>{4589F402-A7F7-4DC1-AFE6-526CFB14272F}</a:tableStyleId>
              </a:tblPr>
              <a:tblGrid>
                <a:gridCol w="2499850"/>
                <a:gridCol w="2308025"/>
                <a:gridCol w="1599075"/>
                <a:gridCol w="1589550"/>
              </a:tblGrid>
              <a:tr h="678900">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3 API options</a:t>
                      </a:r>
                      <a:endParaRPr b="1">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Ingestion pipelines</a:t>
                      </a:r>
                      <a:endParaRPr b="1">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Embedding computation</a:t>
                      </a:r>
                      <a:endParaRPr b="1">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Notes</a:t>
                      </a:r>
                      <a:endParaRPr b="1">
                        <a:solidFill>
                          <a:schemeClr val="lt1"/>
                        </a:solidFill>
                        <a:latin typeface="DM Sans"/>
                        <a:ea typeface="DM Sans"/>
                        <a:cs typeface="DM Sans"/>
                        <a:sym typeface="DM Sans"/>
                      </a:endParaRPr>
                    </a:p>
                  </a:txBody>
                  <a:tcPr marT="91425" marB="91425" marR="91425" marL="91425"/>
                </a:tc>
              </a:tr>
              <a:tr h="916550">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Delta Sync API with managed embeddings</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Automatic &amp; managed</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Managed, via Model Serving endpoint</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Text only.</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Simplest.</a:t>
                      </a:r>
                      <a:endParaRPr>
                        <a:solidFill>
                          <a:schemeClr val="lt1"/>
                        </a:solidFill>
                        <a:latin typeface="DM Sans"/>
                        <a:ea typeface="DM Sans"/>
                        <a:cs typeface="DM Sans"/>
                        <a:sym typeface="DM Sans"/>
                      </a:endParaRPr>
                    </a:p>
                  </a:txBody>
                  <a:tcPr marT="91425" marB="91425" marR="91425" marL="91425"/>
                </a:tc>
              </a:tr>
              <a:tr h="916550">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Delta Sync API with self-managed embeddings</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Automatic &amp; managed</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Self-managed</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Any data.</a:t>
                      </a:r>
                      <a:endParaRPr>
                        <a:solidFill>
                          <a:schemeClr val="lt1"/>
                        </a:solidFill>
                        <a:latin typeface="DM Sans"/>
                        <a:ea typeface="DM Sans"/>
                        <a:cs typeface="DM Sans"/>
                        <a:sym typeface="DM Sans"/>
                      </a:endParaRPr>
                    </a:p>
                  </a:txBody>
                  <a:tcPr marT="91425" marB="91425" marR="91425" marL="91425"/>
                </a:tc>
              </a:tr>
              <a:tr h="678900">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Direct access CRUD API</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Manual &amp; self-managed</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Self-managed</a:t>
                      </a:r>
                      <a:endParaRPr>
                        <a:solidFill>
                          <a:schemeClr val="lt1"/>
                        </a:solidFill>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DM Sans"/>
                          <a:ea typeface="DM Sans"/>
                          <a:cs typeface="DM Sans"/>
                          <a:sym typeface="DM Sans"/>
                        </a:rPr>
                        <a:t>Any data.</a:t>
                      </a:r>
                      <a:endParaRPr>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Most flexible.</a:t>
                      </a:r>
                      <a:endParaRPr>
                        <a:solidFill>
                          <a:schemeClr val="lt1"/>
                        </a:solidFill>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8"/>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Delta Sync API w/ managed embeddings</a:t>
            </a:r>
            <a:endParaRPr/>
          </a:p>
        </p:txBody>
      </p:sp>
      <p:pic>
        <p:nvPicPr>
          <p:cNvPr id="791" name="Google Shape;791;p108"/>
          <p:cNvPicPr preferRelativeResize="0"/>
          <p:nvPr/>
        </p:nvPicPr>
        <p:blipFill>
          <a:blip r:embed="rId3">
            <a:alphaModFix/>
          </a:blip>
          <a:stretch>
            <a:fillRect/>
          </a:stretch>
        </p:blipFill>
        <p:spPr>
          <a:xfrm>
            <a:off x="562075" y="1601575"/>
            <a:ext cx="7687625" cy="2803050"/>
          </a:xfrm>
          <a:prstGeom prst="rect">
            <a:avLst/>
          </a:prstGeom>
          <a:noFill/>
          <a:ln>
            <a:noFill/>
          </a:ln>
        </p:spPr>
      </p:pic>
      <p:sp>
        <p:nvSpPr>
          <p:cNvPr id="792" name="Google Shape;792;p108"/>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Simple: automatic sync and fully managed embeddings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9"/>
          <p:cNvSpPr txBox="1"/>
          <p:nvPr>
            <p:ph type="title"/>
          </p:nvPr>
        </p:nvSpPr>
        <p:spPr>
          <a:xfrm>
            <a:off x="562075" y="401700"/>
            <a:ext cx="82704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Delta Sync API w/ self-managed embeddings</a:t>
            </a:r>
            <a:endParaRPr/>
          </a:p>
        </p:txBody>
      </p:sp>
      <p:sp>
        <p:nvSpPr>
          <p:cNvPr id="798" name="Google Shape;798;p109"/>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Customizable: automatic sync and self-managed embeddings</a:t>
            </a:r>
            <a:endParaRPr/>
          </a:p>
          <a:p>
            <a:pPr indent="0" lvl="0" marL="0" rtl="0" algn="l">
              <a:spcBef>
                <a:spcPts val="800"/>
              </a:spcBef>
              <a:spcAft>
                <a:spcPts val="0"/>
              </a:spcAft>
              <a:buNone/>
            </a:pPr>
            <a:r>
              <a:t/>
            </a:r>
            <a:endParaRPr/>
          </a:p>
        </p:txBody>
      </p:sp>
      <p:pic>
        <p:nvPicPr>
          <p:cNvPr id="799" name="Google Shape;799;p109"/>
          <p:cNvPicPr preferRelativeResize="0"/>
          <p:nvPr/>
        </p:nvPicPr>
        <p:blipFill>
          <a:blip r:embed="rId3">
            <a:alphaModFix/>
          </a:blip>
          <a:stretch>
            <a:fillRect/>
          </a:stretch>
        </p:blipFill>
        <p:spPr>
          <a:xfrm>
            <a:off x="503238" y="1758075"/>
            <a:ext cx="8032726" cy="199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0"/>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Direct access CRUD API</a:t>
            </a:r>
            <a:endParaRPr/>
          </a:p>
        </p:txBody>
      </p:sp>
      <p:sp>
        <p:nvSpPr>
          <p:cNvPr id="805" name="Google Shape;805;p110"/>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Flexible: manual sync via API, with self-managed embeddings</a:t>
            </a:r>
            <a:endParaRPr/>
          </a:p>
          <a:p>
            <a:pPr indent="0" lvl="0" marL="0" rtl="0" algn="l">
              <a:spcBef>
                <a:spcPts val="800"/>
              </a:spcBef>
              <a:spcAft>
                <a:spcPts val="0"/>
              </a:spcAft>
              <a:buNone/>
            </a:pPr>
            <a:r>
              <a:t/>
            </a:r>
            <a:endParaRPr/>
          </a:p>
        </p:txBody>
      </p:sp>
      <p:pic>
        <p:nvPicPr>
          <p:cNvPr id="806" name="Google Shape;806;p110"/>
          <p:cNvPicPr preferRelativeResize="0"/>
          <p:nvPr/>
        </p:nvPicPr>
        <p:blipFill rotWithShape="1">
          <a:blip r:embed="rId3">
            <a:alphaModFix/>
          </a:blip>
          <a:srcRect b="0" l="0" r="0" t="4979"/>
          <a:stretch/>
        </p:blipFill>
        <p:spPr>
          <a:xfrm>
            <a:off x="562075" y="1383325"/>
            <a:ext cx="7143799" cy="334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1"/>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Key Concepts</a:t>
            </a:r>
            <a:endParaRPr/>
          </a:p>
        </p:txBody>
      </p:sp>
      <p:sp>
        <p:nvSpPr>
          <p:cNvPr id="812" name="Google Shape;812;p111"/>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Serverless model</a:t>
            </a:r>
            <a:endParaRPr/>
          </a:p>
        </p:txBody>
      </p:sp>
      <p:sp>
        <p:nvSpPr>
          <p:cNvPr id="813" name="Google Shape;813;p111"/>
          <p:cNvSpPr txBox="1"/>
          <p:nvPr>
            <p:ph idx="2" type="body"/>
          </p:nvPr>
        </p:nvSpPr>
        <p:spPr>
          <a:xfrm>
            <a:off x="562075" y="1491625"/>
            <a:ext cx="7996500" cy="3328800"/>
          </a:xfrm>
          <a:prstGeom prst="rect">
            <a:avLst/>
          </a:prstGeom>
          <a:ln>
            <a:noFill/>
          </a:ln>
        </p:spPr>
        <p:txBody>
          <a:bodyPr anchorCtr="0" anchor="t" bIns="0" lIns="0" spcFirstLastPara="1" rIns="0" wrap="square" tIns="0">
            <a:noAutofit/>
          </a:bodyPr>
          <a:lstStyle/>
          <a:p>
            <a:pPr indent="-342900" lvl="0" marL="457200" rtl="0" algn="l">
              <a:spcBef>
                <a:spcPts val="800"/>
              </a:spcBef>
              <a:spcAft>
                <a:spcPts val="0"/>
              </a:spcAft>
              <a:buClr>
                <a:schemeClr val="lt1"/>
              </a:buClr>
              <a:buSzPts val="1800"/>
              <a:buChar char="●"/>
            </a:pPr>
            <a:r>
              <a:rPr b="1" lang="en"/>
              <a:t>Endpoint</a:t>
            </a:r>
            <a:r>
              <a:rPr lang="en"/>
              <a:t>. Compute resources associated with vector search.</a:t>
            </a:r>
            <a:endParaRPr/>
          </a:p>
          <a:p>
            <a:pPr indent="-323850" lvl="1" marL="914400" rtl="0" algn="l">
              <a:spcBef>
                <a:spcPts val="0"/>
              </a:spcBef>
              <a:spcAft>
                <a:spcPts val="0"/>
              </a:spcAft>
              <a:buClr>
                <a:schemeClr val="lt1"/>
              </a:buClr>
              <a:buSzPts val="1500"/>
              <a:buChar char="○"/>
            </a:pPr>
            <a:r>
              <a:rPr lang="en">
                <a:solidFill>
                  <a:schemeClr val="lt1"/>
                </a:solidFill>
              </a:rPr>
              <a:t>Workspace level</a:t>
            </a:r>
            <a:endParaRPr>
              <a:solidFill>
                <a:schemeClr val="lt1"/>
              </a:solidFill>
            </a:endParaRPr>
          </a:p>
          <a:p>
            <a:pPr indent="-323850" lvl="1" marL="914400" rtl="0" algn="l">
              <a:spcBef>
                <a:spcPts val="0"/>
              </a:spcBef>
              <a:spcAft>
                <a:spcPts val="0"/>
              </a:spcAft>
              <a:buClr>
                <a:schemeClr val="lt1"/>
              </a:buClr>
              <a:buSzPts val="1500"/>
              <a:buChar char="○"/>
            </a:pPr>
            <a:r>
              <a:rPr lang="en">
                <a:solidFill>
                  <a:schemeClr val="lt1"/>
                </a:solidFill>
              </a:rPr>
              <a:t>Multiple types</a:t>
            </a:r>
            <a:endParaRPr>
              <a:solidFill>
                <a:schemeClr val="lt1"/>
              </a:solidFill>
            </a:endParaRPr>
          </a:p>
          <a:p>
            <a:pPr indent="-304800" lvl="2" marL="1371600" rtl="0" algn="l">
              <a:spcBef>
                <a:spcPts val="0"/>
              </a:spcBef>
              <a:spcAft>
                <a:spcPts val="0"/>
              </a:spcAft>
              <a:buClr>
                <a:schemeClr val="lt1"/>
              </a:buClr>
              <a:buSzPts val="1200"/>
              <a:buChar char="■"/>
            </a:pPr>
            <a:r>
              <a:rPr lang="en">
                <a:solidFill>
                  <a:schemeClr val="lt1"/>
                </a:solidFill>
              </a:rPr>
              <a:t>Standard</a:t>
            </a:r>
            <a:endParaRPr>
              <a:solidFill>
                <a:schemeClr val="lt1"/>
              </a:solidFill>
            </a:endParaRPr>
          </a:p>
          <a:p>
            <a:pPr indent="-304800" lvl="2" marL="1371600" rtl="0" algn="l">
              <a:spcBef>
                <a:spcPts val="0"/>
              </a:spcBef>
              <a:spcAft>
                <a:spcPts val="0"/>
              </a:spcAft>
              <a:buClr>
                <a:schemeClr val="lt1"/>
              </a:buClr>
              <a:buSzPts val="1200"/>
              <a:buChar char="■"/>
            </a:pPr>
            <a:r>
              <a:rPr lang="en">
                <a:solidFill>
                  <a:schemeClr val="lt1"/>
                </a:solidFill>
              </a:rPr>
              <a:t>Storage optimized (future)</a:t>
            </a:r>
            <a:endParaRPr>
              <a:solidFill>
                <a:schemeClr val="lt1"/>
              </a:solidFill>
            </a:endParaRPr>
          </a:p>
          <a:p>
            <a:pPr indent="-304800" lvl="2" marL="1371600" rtl="0" algn="l">
              <a:spcBef>
                <a:spcPts val="0"/>
              </a:spcBef>
              <a:spcAft>
                <a:spcPts val="0"/>
              </a:spcAft>
              <a:buClr>
                <a:schemeClr val="lt1"/>
              </a:buClr>
              <a:buSzPts val="1200"/>
              <a:buChar char="■"/>
            </a:pPr>
            <a:r>
              <a:rPr lang="en">
                <a:solidFill>
                  <a:schemeClr val="lt1"/>
                </a:solidFill>
              </a:rPr>
              <a:t>Performance optimized (future)</a:t>
            </a:r>
            <a:endParaRPr>
              <a:solidFill>
                <a:schemeClr val="lt1"/>
              </a:solidFill>
            </a:endParaRPr>
          </a:p>
          <a:p>
            <a:pPr indent="-342900" lvl="0" marL="457200" rtl="0" algn="l">
              <a:spcBef>
                <a:spcPts val="0"/>
              </a:spcBef>
              <a:spcAft>
                <a:spcPts val="0"/>
              </a:spcAft>
              <a:buClr>
                <a:schemeClr val="lt1"/>
              </a:buClr>
              <a:buSzPts val="1800"/>
              <a:buChar char="●"/>
            </a:pPr>
            <a:r>
              <a:rPr b="1" lang="en"/>
              <a:t>Vector Index</a:t>
            </a:r>
            <a:r>
              <a:rPr lang="en"/>
              <a:t>. Table like entity in Unity Catalog. </a:t>
            </a:r>
            <a:endParaRPr/>
          </a:p>
          <a:p>
            <a:pPr indent="-323850" lvl="1" marL="914400" rtl="0" algn="l">
              <a:spcBef>
                <a:spcPts val="0"/>
              </a:spcBef>
              <a:spcAft>
                <a:spcPts val="0"/>
              </a:spcAft>
              <a:buClr>
                <a:schemeClr val="lt1"/>
              </a:buClr>
              <a:buSzPts val="1500"/>
              <a:buChar char="○"/>
            </a:pPr>
            <a:r>
              <a:rPr lang="en">
                <a:solidFill>
                  <a:schemeClr val="lt1"/>
                </a:solidFill>
              </a:rPr>
              <a:t>Index level ACLs</a:t>
            </a:r>
            <a:endParaRPr>
              <a:solidFill>
                <a:schemeClr val="lt1"/>
              </a:solidFill>
            </a:endParaRPr>
          </a:p>
          <a:p>
            <a:pPr indent="-323850" lvl="1" marL="914400" rtl="0" algn="l">
              <a:spcBef>
                <a:spcPts val="0"/>
              </a:spcBef>
              <a:spcAft>
                <a:spcPts val="0"/>
              </a:spcAft>
              <a:buClr>
                <a:schemeClr val="lt1"/>
              </a:buClr>
              <a:buSzPts val="1500"/>
              <a:buChar char="○"/>
            </a:pPr>
            <a:r>
              <a:rPr lang="en">
                <a:solidFill>
                  <a:schemeClr val="lt1"/>
                </a:solidFill>
              </a:rPr>
              <a:t>Hosted by exactly one (1) endpoint</a:t>
            </a:r>
            <a:endParaRPr>
              <a:solidFill>
                <a:schemeClr val="lt1"/>
              </a:solidFill>
            </a:endParaRPr>
          </a:p>
          <a:p>
            <a:pPr indent="-342900" lvl="0" marL="457200" rtl="0" algn="l">
              <a:spcBef>
                <a:spcPts val="0"/>
              </a:spcBef>
              <a:spcAft>
                <a:spcPts val="0"/>
              </a:spcAft>
              <a:buClr>
                <a:schemeClr val="lt1"/>
              </a:buClr>
              <a:buSzPts val="1800"/>
              <a:buChar char="●"/>
            </a:pPr>
            <a:r>
              <a:rPr b="1" lang="en"/>
              <a:t>Delta Sync.</a:t>
            </a:r>
            <a:r>
              <a:rPr lang="en"/>
              <a:t> Auto ingest UC-managed </a:t>
            </a:r>
            <a:r>
              <a:rPr lang="en"/>
              <a:t>delta</a:t>
            </a:r>
            <a:r>
              <a:rPr lang="en"/>
              <a:t> table to a vector index.</a:t>
            </a:r>
            <a:endParaRPr/>
          </a:p>
          <a:p>
            <a:pPr indent="-323850" lvl="1" marL="914400" rtl="0" algn="l">
              <a:spcBef>
                <a:spcPts val="0"/>
              </a:spcBef>
              <a:spcAft>
                <a:spcPts val="0"/>
              </a:spcAft>
              <a:buClr>
                <a:schemeClr val="lt1"/>
              </a:buClr>
              <a:buSzPts val="1500"/>
              <a:buChar char="○"/>
            </a:pPr>
            <a:r>
              <a:rPr lang="en">
                <a:solidFill>
                  <a:schemeClr val="lt1"/>
                </a:solidFill>
              </a:rPr>
              <a:t>Uses Delta Live Tables (DLT) under the hood</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Product Specifications</a:t>
            </a:r>
            <a:endParaRPr/>
          </a:p>
        </p:txBody>
      </p:sp>
      <p:graphicFrame>
        <p:nvGraphicFramePr>
          <p:cNvPr id="819" name="Google Shape;819;p112"/>
          <p:cNvGraphicFramePr/>
          <p:nvPr/>
        </p:nvGraphicFramePr>
        <p:xfrm>
          <a:off x="1726050" y="1117875"/>
          <a:ext cx="3000000" cy="3000000"/>
        </p:xfrm>
        <a:graphic>
          <a:graphicData uri="http://schemas.openxmlformats.org/drawingml/2006/table">
            <a:tbl>
              <a:tblPr>
                <a:noFill/>
                <a:tableStyleId>{0120E294-2065-407D-90CD-35120313951F}</a:tableStyleId>
              </a:tblPr>
              <a:tblGrid>
                <a:gridCol w="1605400"/>
                <a:gridCol w="1928625"/>
              </a:tblGrid>
              <a:tr h="294650">
                <a:tc>
                  <a:txBody>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Feature</a:t>
                      </a:r>
                      <a:endParaRPr b="1"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Specs (Public Preview/GA)</a:t>
                      </a:r>
                      <a:endParaRPr b="1"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465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Endpoints / workspace</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10</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465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Max # embeddings / endpoint</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Barlow"/>
                          <a:ea typeface="Barlow"/>
                          <a:cs typeface="Barlow"/>
                          <a:sym typeface="Barlow"/>
                        </a:rPr>
                        <a:t>100 million  at 768 dim (can be across multiple indexes)</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9465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a:t>
                      </a:r>
                      <a:r>
                        <a:rPr lang="en" sz="1100">
                          <a:solidFill>
                            <a:srgbClr val="FFFFFF"/>
                          </a:solidFill>
                          <a:latin typeface="Barlow"/>
                          <a:ea typeface="Barlow"/>
                          <a:cs typeface="Barlow"/>
                          <a:sym typeface="Barlow"/>
                        </a:rPr>
                        <a:t> indexes / endpoint</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50</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Embeddings dimension</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4,096</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Embeddings model</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Barlow"/>
                          <a:ea typeface="Barlow"/>
                          <a:cs typeface="Barlow"/>
                          <a:sym typeface="Barlow"/>
                        </a:rPr>
                        <a:t>Any OpenAI, Open Source model logged in MLflow </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Type of query </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Barlow"/>
                          <a:ea typeface="Barlow"/>
                          <a:cs typeface="Barlow"/>
                          <a:sym typeface="Barlow"/>
                        </a:rPr>
                        <a:t>Filter + Vector</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QPS</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10,000 QPS</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Query latency </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P95 50ms / P50 20ms</a:t>
                      </a:r>
                      <a:endParaRPr sz="1100">
                        <a:solidFill>
                          <a:srgbClr val="FFFFFF"/>
                        </a:solidFill>
                        <a:latin typeface="Barlow"/>
                        <a:ea typeface="Barlow"/>
                        <a:cs typeface="Barlow"/>
                        <a:sym typeface="Barlow"/>
                      </a:endParaRPr>
                    </a:p>
                    <a:p>
                      <a:pPr indent="0" lvl="0" marL="0" rtl="0" algn="l">
                        <a:spcBef>
                          <a:spcPts val="0"/>
                        </a:spcBef>
                        <a:spcAft>
                          <a:spcPts val="0"/>
                        </a:spcAft>
                        <a:buNone/>
                      </a:pPr>
                      <a:r>
                        <a:rPr i="1" lang="en" sz="1100">
                          <a:solidFill>
                            <a:srgbClr val="FFFFFF"/>
                          </a:solidFill>
                          <a:latin typeface="Barlow"/>
                          <a:ea typeface="Barlow"/>
                          <a:cs typeface="Barlow"/>
                          <a:sym typeface="Barlow"/>
                        </a:rPr>
                        <a:t>Option for 150ms</a:t>
                      </a:r>
                      <a:endParaRPr i="1"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66700">
                <a:tc>
                  <a:txBody>
                    <a:bodyPr/>
                    <a:lstStyle/>
                    <a:p>
                      <a:pPr indent="0" lvl="0" marL="0" rtl="0" algn="l">
                        <a:spcBef>
                          <a:spcPts val="0"/>
                        </a:spcBef>
                        <a:spcAft>
                          <a:spcPts val="0"/>
                        </a:spcAft>
                        <a:buNone/>
                      </a:pPr>
                      <a:r>
                        <a:rPr lang="en" sz="1100">
                          <a:solidFill>
                            <a:srgbClr val="FFFFFF"/>
                          </a:solidFill>
                          <a:latin typeface="Barlow"/>
                          <a:ea typeface="Barlow"/>
                          <a:cs typeface="Barlow"/>
                          <a:sym typeface="Barlow"/>
                        </a:rPr>
                        <a:t>Update latency</a:t>
                      </a:r>
                      <a:endParaRPr sz="1100">
                        <a:solidFill>
                          <a:srgbClr val="FFFFFF"/>
                        </a:solidFill>
                        <a:latin typeface="Barlow"/>
                        <a:ea typeface="Barlow"/>
                        <a:cs typeface="Barlow"/>
                        <a:sym typeface="Barlow"/>
                      </a:endParaRPr>
                    </a:p>
                    <a:p>
                      <a:pPr indent="0" lvl="0" marL="0" rtl="0" algn="l">
                        <a:spcBef>
                          <a:spcPts val="0"/>
                        </a:spcBef>
                        <a:spcAft>
                          <a:spcPts val="0"/>
                        </a:spcAft>
                        <a:buNone/>
                      </a:pPr>
                      <a:r>
                        <a:rPr lang="en" sz="1100">
                          <a:solidFill>
                            <a:srgbClr val="FFFFFF"/>
                          </a:solidFill>
                          <a:latin typeface="Barlow"/>
                          <a:ea typeface="Barlow"/>
                          <a:cs typeface="Barlow"/>
                          <a:sym typeface="Barlow"/>
                        </a:rPr>
                        <a:t>(Delta Sync API)</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Barlow"/>
                          <a:ea typeface="Barlow"/>
                          <a:cs typeface="Barlow"/>
                          <a:sym typeface="Barlow"/>
                        </a:rPr>
                        <a:t>&lt;5 mins</a:t>
                      </a:r>
                      <a:r>
                        <a:rPr lang="en" sz="1100">
                          <a:solidFill>
                            <a:schemeClr val="lt1"/>
                          </a:solidFill>
                          <a:latin typeface="Barlow"/>
                          <a:ea typeface="Barlow"/>
                          <a:cs typeface="Barlow"/>
                          <a:sym typeface="Barlow"/>
                        </a:rPr>
                        <a:t> (variable throughput)</a:t>
                      </a:r>
                      <a:endParaRPr sz="1100">
                        <a:solidFill>
                          <a:srgbClr val="FFFFFF"/>
                        </a:solidFill>
                        <a:latin typeface="Barlow"/>
                        <a:ea typeface="Barlow"/>
                        <a:cs typeface="Barlow"/>
                        <a:sym typeface="Barlow"/>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820" name="Google Shape;820;p112"/>
          <p:cNvSpPr txBox="1"/>
          <p:nvPr/>
        </p:nvSpPr>
        <p:spPr>
          <a:xfrm>
            <a:off x="6417525" y="1573125"/>
            <a:ext cx="2213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FFFFF"/>
                </a:solidFill>
                <a:latin typeface="DM Sans"/>
                <a:ea typeface="DM Sans"/>
                <a:cs typeface="DM Sans"/>
                <a:sym typeface="DM Sans"/>
              </a:rPr>
              <a:t>Requirements</a:t>
            </a:r>
            <a:endParaRPr b="1" u="sng">
              <a:solidFill>
                <a:srgbClr val="FFFFFF"/>
              </a:solidFill>
              <a:latin typeface="DM Sans"/>
              <a:ea typeface="DM Sans"/>
              <a:cs typeface="DM Sans"/>
              <a:sym typeface="DM Sans"/>
            </a:endParaRPr>
          </a:p>
          <a:p>
            <a:pPr indent="0" lvl="0" marL="0" rtl="0" algn="l">
              <a:spcBef>
                <a:spcPts val="0"/>
              </a:spcBef>
              <a:spcAft>
                <a:spcPts val="0"/>
              </a:spcAft>
              <a:buNone/>
            </a:pPr>
            <a:r>
              <a:t/>
            </a:r>
            <a:endParaRPr>
              <a:solidFill>
                <a:srgbClr val="FFFFFF"/>
              </a:solidFill>
              <a:latin typeface="DM Sans"/>
              <a:ea typeface="DM Sans"/>
              <a:cs typeface="DM Sans"/>
              <a:sym typeface="DM Sans"/>
            </a:endParaRPr>
          </a:p>
          <a:p>
            <a:pPr indent="0" lvl="0" marL="0" rtl="0" algn="l">
              <a:spcBef>
                <a:spcPts val="0"/>
              </a:spcBef>
              <a:spcAft>
                <a:spcPts val="0"/>
              </a:spcAft>
              <a:buNone/>
            </a:pPr>
            <a:r>
              <a:rPr lang="en">
                <a:solidFill>
                  <a:srgbClr val="FFFFFF"/>
                </a:solidFill>
                <a:latin typeface="DM Sans"/>
                <a:ea typeface="DM Sans"/>
                <a:cs typeface="DM Sans"/>
                <a:sym typeface="DM Sans"/>
              </a:rPr>
              <a:t>Serverless, including Model Serving</a:t>
            </a:r>
            <a:endParaRPr>
              <a:solidFill>
                <a:srgbClr val="FFFFFF"/>
              </a:solidFill>
              <a:latin typeface="DM Sans"/>
              <a:ea typeface="DM Sans"/>
              <a:cs typeface="DM Sans"/>
              <a:sym typeface="DM Sans"/>
            </a:endParaRPr>
          </a:p>
          <a:p>
            <a:pPr indent="0" lvl="0" marL="0" rtl="0" algn="l">
              <a:spcBef>
                <a:spcPts val="0"/>
              </a:spcBef>
              <a:spcAft>
                <a:spcPts val="0"/>
              </a:spcAft>
              <a:buNone/>
            </a:pPr>
            <a:r>
              <a:t/>
            </a:r>
            <a:endParaRPr>
              <a:solidFill>
                <a:srgbClr val="FFFFFF"/>
              </a:solidFill>
              <a:latin typeface="DM Sans"/>
              <a:ea typeface="DM Sans"/>
              <a:cs typeface="DM Sans"/>
              <a:sym typeface="DM Sans"/>
            </a:endParaRPr>
          </a:p>
          <a:p>
            <a:pPr indent="0" lvl="0" marL="0" rtl="0" algn="l">
              <a:spcBef>
                <a:spcPts val="0"/>
              </a:spcBef>
              <a:spcAft>
                <a:spcPts val="0"/>
              </a:spcAft>
              <a:buNone/>
            </a:pPr>
            <a:r>
              <a:rPr lang="en">
                <a:solidFill>
                  <a:srgbClr val="FFFFFF"/>
                </a:solidFill>
                <a:latin typeface="DM Sans"/>
                <a:ea typeface="DM Sans"/>
                <a:cs typeface="DM Sans"/>
                <a:sym typeface="DM Sans"/>
              </a:rPr>
              <a:t>Unity Catalog</a:t>
            </a:r>
            <a:endParaRPr>
              <a:solidFill>
                <a:srgbClr val="FFFFFF"/>
              </a:solidFill>
              <a:latin typeface="DM Sans"/>
              <a:ea typeface="DM Sans"/>
              <a:cs typeface="DM Sans"/>
              <a:sym typeface="DM Sans"/>
            </a:endParaRPr>
          </a:p>
          <a:p>
            <a:pPr indent="0" lvl="0" marL="0" rtl="0" algn="l">
              <a:spcBef>
                <a:spcPts val="0"/>
              </a:spcBef>
              <a:spcAft>
                <a:spcPts val="0"/>
              </a:spcAft>
              <a:buNone/>
            </a:pPr>
            <a:r>
              <a:t/>
            </a:r>
            <a:endParaRPr>
              <a:solidFill>
                <a:srgbClr val="FFFFFF"/>
              </a:solidFill>
              <a:latin typeface="DM Sans"/>
              <a:ea typeface="DM Sans"/>
              <a:cs typeface="DM Sans"/>
              <a:sym typeface="DM Sans"/>
            </a:endParaRPr>
          </a:p>
          <a:p>
            <a:pPr indent="0" lvl="0" marL="0" rtl="0" algn="l">
              <a:spcBef>
                <a:spcPts val="0"/>
              </a:spcBef>
              <a:spcAft>
                <a:spcPts val="0"/>
              </a:spcAft>
              <a:buNone/>
            </a:pPr>
            <a:r>
              <a:rPr lang="en">
                <a:solidFill>
                  <a:srgbClr val="FFFFFF"/>
                </a:solidFill>
                <a:latin typeface="DM Sans"/>
                <a:ea typeface="DM Sans"/>
                <a:cs typeface="DM Sans"/>
                <a:sym typeface="DM Sans"/>
              </a:rPr>
              <a:t>GPU model serving </a:t>
            </a:r>
            <a:r>
              <a:rPr i="1" lang="en">
                <a:solidFill>
                  <a:srgbClr val="FFFFFF"/>
                </a:solidFill>
                <a:latin typeface="DM Sans"/>
                <a:ea typeface="DM Sans"/>
                <a:cs typeface="DM Sans"/>
                <a:sym typeface="DM Sans"/>
              </a:rPr>
              <a:t>if managed embedding models need GPUs</a:t>
            </a:r>
            <a:endParaRPr>
              <a:solidFill>
                <a:srgbClr val="FFFFFF"/>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3"/>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Agenda</a:t>
            </a:r>
            <a:endParaRPr sz="4600"/>
          </a:p>
        </p:txBody>
      </p:sp>
      <p:sp>
        <p:nvSpPr>
          <p:cNvPr id="826" name="Google Shape;826;p113"/>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What are embeddings?  What are vector databases?</a:t>
            </a:r>
            <a:endParaRPr/>
          </a:p>
          <a:p>
            <a:pPr indent="0" lvl="0" marL="0" rtl="0" algn="l">
              <a:spcBef>
                <a:spcPts val="800"/>
              </a:spcBef>
              <a:spcAft>
                <a:spcPts val="0"/>
              </a:spcAft>
              <a:buNone/>
            </a:pPr>
            <a:r>
              <a:rPr lang="en"/>
              <a:t>Product overview &amp; benefits [</a:t>
            </a:r>
            <a:r>
              <a:rPr lang="en" u="sng">
                <a:solidFill>
                  <a:schemeClr val="hlink"/>
                </a:solidFill>
                <a:hlinkClick action="ppaction://hlinksldjump" r:id="rId3"/>
              </a:rPr>
              <a:t>Link</a:t>
            </a:r>
            <a:r>
              <a:rPr lang="en"/>
              <a:t>]</a:t>
            </a:r>
            <a:endParaRPr/>
          </a:p>
          <a:p>
            <a:pPr indent="0" lvl="0" marL="0" rtl="0" algn="l">
              <a:spcBef>
                <a:spcPts val="800"/>
              </a:spcBef>
              <a:spcAft>
                <a:spcPts val="0"/>
              </a:spcAft>
              <a:buNone/>
            </a:pPr>
            <a:r>
              <a:rPr b="1" lang="en"/>
              <a:t>Developer experience</a:t>
            </a:r>
            <a:endParaRPr b="1"/>
          </a:p>
          <a:p>
            <a:pPr indent="0" lvl="0" marL="0" rtl="0" algn="l">
              <a:spcBef>
                <a:spcPts val="800"/>
              </a:spcBef>
              <a:spcAft>
                <a:spcPts val="0"/>
              </a:spcAft>
              <a:buNone/>
            </a:pPr>
            <a:r>
              <a:rPr lang="en"/>
              <a:t>Benchmark</a:t>
            </a:r>
            <a:endParaRPr b="1"/>
          </a:p>
          <a:p>
            <a:pPr indent="0" lvl="0" marL="0" rtl="0" algn="l">
              <a:spcBef>
                <a:spcPts val="800"/>
              </a:spcBef>
              <a:spcAft>
                <a:spcPts val="0"/>
              </a:spcAft>
              <a:buNone/>
            </a:pPr>
            <a:r>
              <a:rPr lang="en"/>
              <a:t>Roadmap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4"/>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32" name="Google Shape;832;p114"/>
          <p:cNvSpPr txBox="1"/>
          <p:nvPr>
            <p:ph idx="2" type="body"/>
          </p:nvPr>
        </p:nvSpPr>
        <p:spPr>
          <a:xfrm>
            <a:off x="5737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Three modes of indexing vectors</a:t>
            </a:r>
            <a:endParaRPr b="1"/>
          </a:p>
          <a:p>
            <a:pPr indent="-323850" lvl="1" marL="914400" rtl="0" algn="l">
              <a:spcBef>
                <a:spcPts val="0"/>
              </a:spcBef>
              <a:spcAft>
                <a:spcPts val="0"/>
              </a:spcAft>
              <a:buClr>
                <a:schemeClr val="lt1"/>
              </a:buClr>
              <a:buSzPts val="1500"/>
              <a:buChar char="○"/>
            </a:pPr>
            <a:r>
              <a:rPr b="1" lang="en">
                <a:solidFill>
                  <a:schemeClr val="lt1"/>
                </a:solidFill>
              </a:rPr>
              <a:t>Delta Sync API with managed embeddings</a:t>
            </a:r>
            <a:endParaRPr b="1">
              <a:solidFill>
                <a:schemeClr val="lt1"/>
              </a:solidFill>
            </a:endParaRPr>
          </a:p>
          <a:p>
            <a:pPr indent="-304800" lvl="2" marL="1371600" rtl="0" algn="l">
              <a:spcBef>
                <a:spcPts val="0"/>
              </a:spcBef>
              <a:spcAft>
                <a:spcPts val="0"/>
              </a:spcAft>
              <a:buClr>
                <a:schemeClr val="lt1"/>
              </a:buClr>
              <a:buSzPts val="1200"/>
              <a:buChar char="■"/>
            </a:pPr>
            <a:r>
              <a:rPr b="1" lang="en">
                <a:solidFill>
                  <a:schemeClr val="lt1"/>
                </a:solidFill>
              </a:rPr>
              <a:t>Databricks uses a customer provided embedding model to generate vectors for data in delta table.</a:t>
            </a:r>
            <a:endParaRPr b="1">
              <a:solidFill>
                <a:schemeClr val="lt1"/>
              </a:solidFill>
            </a:endParaRPr>
          </a:p>
          <a:p>
            <a:pPr indent="-323850" lvl="1" marL="914400" rtl="0" algn="l">
              <a:spcBef>
                <a:spcPts val="0"/>
              </a:spcBef>
              <a:spcAft>
                <a:spcPts val="0"/>
              </a:spcAft>
              <a:buClr>
                <a:schemeClr val="lt1"/>
              </a:buClr>
              <a:buSzPts val="1500"/>
              <a:buChar char="○"/>
            </a:pPr>
            <a:r>
              <a:rPr b="1" lang="en">
                <a:solidFill>
                  <a:schemeClr val="lt1"/>
                </a:solidFill>
              </a:rPr>
              <a:t>Delta Sync API with un-managed embeddings</a:t>
            </a:r>
            <a:endParaRPr b="1">
              <a:solidFill>
                <a:schemeClr val="lt1"/>
              </a:solidFill>
            </a:endParaRPr>
          </a:p>
          <a:p>
            <a:pPr indent="-304800" lvl="2" marL="1371600" rtl="0" algn="l">
              <a:spcBef>
                <a:spcPts val="0"/>
              </a:spcBef>
              <a:spcAft>
                <a:spcPts val="0"/>
              </a:spcAft>
              <a:buClr>
                <a:schemeClr val="lt1"/>
              </a:buClr>
              <a:buSzPts val="1200"/>
              <a:buChar char="■"/>
            </a:pPr>
            <a:r>
              <a:rPr b="1" lang="en">
                <a:solidFill>
                  <a:schemeClr val="lt1"/>
                </a:solidFill>
              </a:rPr>
              <a:t>Customer provides embeddings as input either as a column in a delta table</a:t>
            </a:r>
            <a:endParaRPr b="1">
              <a:solidFill>
                <a:schemeClr val="lt1"/>
              </a:solidFill>
            </a:endParaRPr>
          </a:p>
          <a:p>
            <a:pPr indent="-323850" lvl="1" marL="914400" rtl="0" algn="l">
              <a:spcBef>
                <a:spcPts val="0"/>
              </a:spcBef>
              <a:spcAft>
                <a:spcPts val="0"/>
              </a:spcAft>
              <a:buClr>
                <a:schemeClr val="lt1"/>
              </a:buClr>
              <a:buSzPts val="1500"/>
              <a:buChar char="○"/>
            </a:pPr>
            <a:r>
              <a:rPr b="1" lang="en">
                <a:solidFill>
                  <a:schemeClr val="lt1"/>
                </a:solidFill>
              </a:rPr>
              <a:t>Direct Vector API </a:t>
            </a:r>
            <a:endParaRPr b="1">
              <a:solidFill>
                <a:schemeClr val="lt1"/>
              </a:solidFill>
            </a:endParaRPr>
          </a:p>
          <a:p>
            <a:pPr indent="-304800" lvl="2" marL="1371600" rtl="0" algn="l">
              <a:spcBef>
                <a:spcPts val="0"/>
              </a:spcBef>
              <a:spcAft>
                <a:spcPts val="0"/>
              </a:spcAft>
              <a:buClr>
                <a:schemeClr val="lt1"/>
              </a:buClr>
              <a:buSzPts val="1200"/>
              <a:buChar char="■"/>
            </a:pPr>
            <a:r>
              <a:rPr b="1" lang="en">
                <a:solidFill>
                  <a:schemeClr val="lt1"/>
                </a:solidFill>
              </a:rPr>
              <a:t>Customer does insert/delete/update operations on vector index using CRUD API</a:t>
            </a:r>
            <a:endParaRPr b="1">
              <a:solidFill>
                <a:schemeClr val="lt1"/>
              </a:solidFill>
            </a:endParaRPr>
          </a:p>
        </p:txBody>
      </p:sp>
      <p:sp>
        <p:nvSpPr>
          <p:cNvPr id="833" name="Google Shape;833;p114"/>
          <p:cNvSpPr txBox="1"/>
          <p:nvPr/>
        </p:nvSpPr>
        <p:spPr>
          <a:xfrm>
            <a:off x="573750" y="853925"/>
            <a:ext cx="4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5"/>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39" name="Google Shape;839;p115"/>
          <p:cNvSpPr txBox="1"/>
          <p:nvPr/>
        </p:nvSpPr>
        <p:spPr>
          <a:xfrm>
            <a:off x="573750" y="853925"/>
            <a:ext cx="4692900" cy="645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lang="en">
                <a:solidFill>
                  <a:schemeClr val="lt1"/>
                </a:solidFill>
                <a:latin typeface="DM Sans Medium"/>
                <a:ea typeface="DM Sans Medium"/>
                <a:cs typeface="DM Sans Medium"/>
                <a:sym typeface="DM Sans Medium"/>
              </a:rPr>
              <a:t>Delta Sync API w/ managed embeddings</a:t>
            </a:r>
            <a:endParaRPr>
              <a:solidFill>
                <a:schemeClr val="lt1"/>
              </a:solidFill>
              <a:latin typeface="DM Sans Medium"/>
              <a:ea typeface="DM Sans Medium"/>
              <a:cs typeface="DM Sans Medium"/>
              <a:sym typeface="DM Sans Medium"/>
            </a:endParaRPr>
          </a:p>
          <a:p>
            <a:pPr indent="0" lvl="0" marL="0" rtl="0" algn="l">
              <a:lnSpc>
                <a:spcPct val="115000"/>
              </a:lnSpc>
              <a:spcBef>
                <a:spcPts val="400"/>
              </a:spcBef>
              <a:spcAft>
                <a:spcPts val="800"/>
              </a:spcAft>
              <a:buNone/>
            </a:pPr>
            <a:r>
              <a:t/>
            </a:r>
            <a:endParaRPr>
              <a:solidFill>
                <a:schemeClr val="lt1"/>
              </a:solidFill>
              <a:latin typeface="DM Sans"/>
              <a:ea typeface="DM Sans"/>
              <a:cs typeface="DM Sans"/>
              <a:sym typeface="DM Sans"/>
            </a:endParaRPr>
          </a:p>
        </p:txBody>
      </p:sp>
      <p:sp>
        <p:nvSpPr>
          <p:cNvPr id="840" name="Google Shape;840;p115"/>
          <p:cNvSpPr txBox="1"/>
          <p:nvPr/>
        </p:nvSpPr>
        <p:spPr>
          <a:xfrm>
            <a:off x="5736800" y="32937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Embedding model used to create vectors</a:t>
            </a:r>
            <a:endParaRPr sz="1000">
              <a:latin typeface="DM Sans"/>
              <a:ea typeface="DM Sans"/>
              <a:cs typeface="DM Sans"/>
              <a:sym typeface="DM Sans"/>
            </a:endParaRPr>
          </a:p>
        </p:txBody>
      </p:sp>
      <p:pic>
        <p:nvPicPr>
          <p:cNvPr id="841" name="Google Shape;841;p115"/>
          <p:cNvPicPr preferRelativeResize="0"/>
          <p:nvPr/>
        </p:nvPicPr>
        <p:blipFill>
          <a:blip r:embed="rId3">
            <a:alphaModFix/>
          </a:blip>
          <a:stretch>
            <a:fillRect/>
          </a:stretch>
        </p:blipFill>
        <p:spPr>
          <a:xfrm>
            <a:off x="337350" y="1478000"/>
            <a:ext cx="8574075" cy="2675225"/>
          </a:xfrm>
          <a:prstGeom prst="rect">
            <a:avLst/>
          </a:prstGeom>
          <a:noFill/>
          <a:ln>
            <a:noFill/>
          </a:ln>
        </p:spPr>
      </p:pic>
      <p:sp>
        <p:nvSpPr>
          <p:cNvPr id="842" name="Google Shape;842;p115"/>
          <p:cNvSpPr txBox="1"/>
          <p:nvPr/>
        </p:nvSpPr>
        <p:spPr>
          <a:xfrm>
            <a:off x="1807850" y="4286100"/>
            <a:ext cx="570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A Delta Table with wikipedia articles</a:t>
            </a:r>
            <a:endParaRPr sz="9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6"/>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48" name="Google Shape;848;p116"/>
          <p:cNvSpPr txBox="1"/>
          <p:nvPr/>
        </p:nvSpPr>
        <p:spPr>
          <a:xfrm>
            <a:off x="573750" y="853925"/>
            <a:ext cx="4692900" cy="660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lang="en">
                <a:solidFill>
                  <a:schemeClr val="lt1"/>
                </a:solidFill>
                <a:latin typeface="DM Sans Medium"/>
                <a:ea typeface="DM Sans Medium"/>
                <a:cs typeface="DM Sans Medium"/>
                <a:sym typeface="DM Sans Medium"/>
              </a:rPr>
              <a:t>Delta Sync API w/ managed embeddings</a:t>
            </a:r>
            <a:endParaRPr>
              <a:solidFill>
                <a:schemeClr val="lt1"/>
              </a:solidFill>
              <a:latin typeface="DM Sans Medium"/>
              <a:ea typeface="DM Sans Medium"/>
              <a:cs typeface="DM Sans Medium"/>
              <a:sym typeface="DM Sans Medium"/>
            </a:endParaRPr>
          </a:p>
          <a:p>
            <a:pPr indent="0" lvl="0" marL="0" rtl="0" algn="l">
              <a:lnSpc>
                <a:spcPct val="115000"/>
              </a:lnSpc>
              <a:spcBef>
                <a:spcPts val="400"/>
              </a:spcBef>
              <a:spcAft>
                <a:spcPts val="800"/>
              </a:spcAft>
              <a:buNone/>
            </a:pPr>
            <a:r>
              <a:t/>
            </a:r>
            <a:endParaRPr sz="1500">
              <a:solidFill>
                <a:schemeClr val="lt1"/>
              </a:solidFill>
              <a:latin typeface="DM Sans"/>
              <a:ea typeface="DM Sans"/>
              <a:cs typeface="DM Sans"/>
              <a:sym typeface="DM Sans"/>
            </a:endParaRPr>
          </a:p>
        </p:txBody>
      </p:sp>
      <p:sp>
        <p:nvSpPr>
          <p:cNvPr id="849" name="Google Shape;849;p116"/>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Create a model serving end point for the embedding model</a:t>
            </a:r>
            <a:endParaRPr/>
          </a:p>
        </p:txBody>
      </p:sp>
      <p:sp>
        <p:nvSpPr>
          <p:cNvPr id="850" name="Google Shape;850;p116"/>
          <p:cNvSpPr txBox="1"/>
          <p:nvPr/>
        </p:nvSpPr>
        <p:spPr>
          <a:xfrm>
            <a:off x="5736800" y="32937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Embedding model used to create vectors</a:t>
            </a:r>
            <a:endParaRPr sz="10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0" name="Shape 730"/>
        <p:cNvGrpSpPr/>
        <p:nvPr/>
      </p:nvGrpSpPr>
      <p:grpSpPr>
        <a:xfrm>
          <a:off x="0" y="0"/>
          <a:ext cx="0" cy="0"/>
          <a:chOff x="0" y="0"/>
          <a:chExt cx="0" cy="0"/>
        </a:xfrm>
      </p:grpSpPr>
      <p:sp>
        <p:nvSpPr>
          <p:cNvPr id="731" name="Google Shape;731;p99"/>
          <p:cNvSpPr txBox="1"/>
          <p:nvPr>
            <p:ph type="title"/>
          </p:nvPr>
        </p:nvSpPr>
        <p:spPr>
          <a:xfrm>
            <a:off x="562075" y="401725"/>
            <a:ext cx="2984700" cy="4284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2"/>
              </a:buClr>
              <a:buSzPts val="4800"/>
              <a:buFont typeface="DM Sans Medium"/>
              <a:buNone/>
            </a:pPr>
            <a:r>
              <a:rPr lang="en" sz="3600"/>
              <a:t>Confidential &amp; Subject </a:t>
            </a:r>
            <a:br>
              <a:rPr lang="en" sz="3600"/>
            </a:br>
            <a:r>
              <a:rPr lang="en" sz="3600"/>
              <a:t>to Change</a:t>
            </a:r>
            <a:endParaRPr sz="3600"/>
          </a:p>
        </p:txBody>
      </p:sp>
      <p:sp>
        <p:nvSpPr>
          <p:cNvPr id="732" name="Google Shape;732;p99"/>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733" name="Google Shape;733;p99"/>
          <p:cNvSpPr txBox="1"/>
          <p:nvPr/>
        </p:nvSpPr>
        <p:spPr>
          <a:xfrm>
            <a:off x="3650673" y="1568007"/>
            <a:ext cx="3996900" cy="2008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DM Sans"/>
                <a:ea typeface="DM Sans"/>
                <a:cs typeface="DM Sans"/>
                <a:sym typeface="DM Sans"/>
              </a:rPr>
              <a:t>The following is intended to outline our general product direction.  </a:t>
            </a:r>
            <a:endParaRPr sz="1400"/>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DM Sans"/>
                <a:ea typeface="DM Sans"/>
                <a:cs typeface="DM Sans"/>
                <a:sym typeface="DM Sans"/>
              </a:rPr>
              <a:t>We constantly innovate with our customers, and the specifics may change. Do not share this information without explicit permission from Databricks.</a:t>
            </a:r>
            <a:endParaRPr b="0" i="0" sz="1000" u="none" cap="none" strike="noStrike">
              <a:solidFill>
                <a:srgbClr val="000000"/>
              </a:solidFill>
              <a:latin typeface="Arial"/>
              <a:ea typeface="Arial"/>
              <a:cs typeface="Arial"/>
              <a:sym typeface="Arial"/>
            </a:endParaRPr>
          </a:p>
        </p:txBody>
      </p:sp>
      <p:sp>
        <p:nvSpPr>
          <p:cNvPr id="734" name="Google Shape;734;p99"/>
          <p:cNvSpPr txBox="1"/>
          <p:nvPr/>
        </p:nvSpPr>
        <p:spPr>
          <a:xfrm>
            <a:off x="464950" y="3905225"/>
            <a:ext cx="5758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DM Sans"/>
                <a:ea typeface="DM Sans"/>
                <a:cs typeface="DM Sans"/>
                <a:sym typeface="DM Sans"/>
              </a:rPr>
              <a:t>"</a:t>
            </a:r>
            <a:r>
              <a:rPr i="1" lang="en" sz="900">
                <a:solidFill>
                  <a:schemeClr val="lt1"/>
                </a:solidFill>
                <a:latin typeface="DM Sans"/>
                <a:ea typeface="DM Sans"/>
                <a:cs typeface="DM Sans"/>
                <a:sym typeface="DM Sans"/>
              </a:rPr>
              <a:t>This information is provided to outline Databricks’ general product direction and is for informational purposes only. Customers who purchase Databricks services should make their purchase decisions relying solely upon services, features, and functions that are currently available. Unreleased features or functionality described in forward-looking statements are subject to change at Databricks discretion and may not be delivered as planned or at all"</a:t>
            </a:r>
            <a:endParaRPr sz="1400">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7"/>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56" name="Google Shape;856;p117"/>
          <p:cNvSpPr txBox="1"/>
          <p:nvPr/>
        </p:nvSpPr>
        <p:spPr>
          <a:xfrm>
            <a:off x="573750" y="853925"/>
            <a:ext cx="46929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1"/>
                </a:solidFill>
                <a:latin typeface="DM Sans Medium"/>
                <a:ea typeface="DM Sans Medium"/>
                <a:cs typeface="DM Sans Medium"/>
                <a:sym typeface="DM Sans Medium"/>
              </a:rPr>
              <a:t>Delta Sync API w/ managed embeddings</a:t>
            </a:r>
            <a:endParaRPr sz="1500">
              <a:solidFill>
                <a:schemeClr val="lt1"/>
              </a:solidFill>
              <a:latin typeface="DM Sans"/>
              <a:ea typeface="DM Sans"/>
              <a:cs typeface="DM Sans"/>
              <a:sym typeface="DM Sans"/>
            </a:endParaRPr>
          </a:p>
        </p:txBody>
      </p:sp>
      <p:sp>
        <p:nvSpPr>
          <p:cNvPr id="857" name="Google Shape;857;p117"/>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Create an index on a column from the delta table</a:t>
            </a:r>
            <a:endParaRPr/>
          </a:p>
        </p:txBody>
      </p:sp>
      <p:pic>
        <p:nvPicPr>
          <p:cNvPr id="858" name="Google Shape;858;p117"/>
          <p:cNvPicPr preferRelativeResize="0"/>
          <p:nvPr/>
        </p:nvPicPr>
        <p:blipFill>
          <a:blip r:embed="rId3">
            <a:alphaModFix/>
          </a:blip>
          <a:stretch>
            <a:fillRect/>
          </a:stretch>
        </p:blipFill>
        <p:spPr>
          <a:xfrm>
            <a:off x="962650" y="1662752"/>
            <a:ext cx="7555200" cy="3267724"/>
          </a:xfrm>
          <a:prstGeom prst="rect">
            <a:avLst/>
          </a:prstGeom>
          <a:noFill/>
          <a:ln>
            <a:noFill/>
          </a:ln>
        </p:spPr>
      </p:pic>
      <p:cxnSp>
        <p:nvCxnSpPr>
          <p:cNvPr id="859" name="Google Shape;859;p117"/>
          <p:cNvCxnSpPr/>
          <p:nvPr/>
        </p:nvCxnSpPr>
        <p:spPr>
          <a:xfrm>
            <a:off x="5052425" y="3493875"/>
            <a:ext cx="649200" cy="0"/>
          </a:xfrm>
          <a:prstGeom prst="straightConnector1">
            <a:avLst/>
          </a:prstGeom>
          <a:noFill/>
          <a:ln cap="flat" cmpd="sng" w="19050">
            <a:solidFill>
              <a:srgbClr val="FF0000"/>
            </a:solidFill>
            <a:prstDash val="solid"/>
            <a:round/>
            <a:headEnd len="med" w="med" type="triangle"/>
            <a:tailEnd len="med" w="med" type="none"/>
          </a:ln>
        </p:spPr>
      </p:cxnSp>
      <p:sp>
        <p:nvSpPr>
          <p:cNvPr id="860" name="Google Shape;860;p117"/>
          <p:cNvSpPr txBox="1"/>
          <p:nvPr/>
        </p:nvSpPr>
        <p:spPr>
          <a:xfrm>
            <a:off x="5736800" y="32937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Embedding model used to create vectors</a:t>
            </a:r>
            <a:endParaRPr sz="10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8"/>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66" name="Google Shape;866;p118"/>
          <p:cNvSpPr txBox="1"/>
          <p:nvPr/>
        </p:nvSpPr>
        <p:spPr>
          <a:xfrm>
            <a:off x="573750" y="853925"/>
            <a:ext cx="46929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1"/>
                </a:solidFill>
                <a:latin typeface="DM Sans Medium"/>
                <a:ea typeface="DM Sans Medium"/>
                <a:cs typeface="DM Sans Medium"/>
                <a:sym typeface="DM Sans Medium"/>
              </a:rPr>
              <a:t>Delta Sync API w/ managed embeddings</a:t>
            </a:r>
            <a:endParaRPr>
              <a:solidFill>
                <a:schemeClr val="lt1"/>
              </a:solidFill>
              <a:latin typeface="DM Sans"/>
              <a:ea typeface="DM Sans"/>
              <a:cs typeface="DM Sans"/>
              <a:sym typeface="DM Sans"/>
            </a:endParaRPr>
          </a:p>
        </p:txBody>
      </p:sp>
      <p:sp>
        <p:nvSpPr>
          <p:cNvPr id="867" name="Google Shape;867;p118"/>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on a column from a delta table</a:t>
            </a:r>
            <a:endParaRPr/>
          </a:p>
          <a:p>
            <a:pPr indent="0" lvl="0" marL="457200" rtl="0" algn="l">
              <a:spcBef>
                <a:spcPts val="800"/>
              </a:spcBef>
              <a:spcAft>
                <a:spcPts val="800"/>
              </a:spcAft>
              <a:buNone/>
            </a:pPr>
            <a:r>
              <a:t/>
            </a:r>
            <a:endParaRPr b="1"/>
          </a:p>
        </p:txBody>
      </p:sp>
      <p:cxnSp>
        <p:nvCxnSpPr>
          <p:cNvPr id="868" name="Google Shape;868;p118"/>
          <p:cNvCxnSpPr/>
          <p:nvPr/>
        </p:nvCxnSpPr>
        <p:spPr>
          <a:xfrm>
            <a:off x="5052425" y="3493875"/>
            <a:ext cx="649200" cy="0"/>
          </a:xfrm>
          <a:prstGeom prst="straightConnector1">
            <a:avLst/>
          </a:prstGeom>
          <a:noFill/>
          <a:ln cap="flat" cmpd="sng" w="19050">
            <a:solidFill>
              <a:srgbClr val="FF0000"/>
            </a:solidFill>
            <a:prstDash val="solid"/>
            <a:round/>
            <a:headEnd len="med" w="med" type="triangle"/>
            <a:tailEnd len="med" w="med" type="none"/>
          </a:ln>
        </p:spPr>
      </p:cxnSp>
      <p:sp>
        <p:nvSpPr>
          <p:cNvPr id="869" name="Google Shape;869;p118"/>
          <p:cNvSpPr txBox="1"/>
          <p:nvPr/>
        </p:nvSpPr>
        <p:spPr>
          <a:xfrm>
            <a:off x="5736800" y="32937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Embedding model used to create vectors</a:t>
            </a:r>
            <a:endParaRPr sz="1000">
              <a:latin typeface="DM Sans"/>
              <a:ea typeface="DM Sans"/>
              <a:cs typeface="DM Sans"/>
              <a:sym typeface="DM Sans"/>
            </a:endParaRPr>
          </a:p>
        </p:txBody>
      </p:sp>
      <p:pic>
        <p:nvPicPr>
          <p:cNvPr id="870" name="Google Shape;870;p118"/>
          <p:cNvPicPr preferRelativeResize="0"/>
          <p:nvPr/>
        </p:nvPicPr>
        <p:blipFill>
          <a:blip r:embed="rId3">
            <a:alphaModFix/>
          </a:blip>
          <a:stretch>
            <a:fillRect/>
          </a:stretch>
        </p:blipFill>
        <p:spPr>
          <a:xfrm>
            <a:off x="340050" y="1836550"/>
            <a:ext cx="8232299" cy="2527125"/>
          </a:xfrm>
          <a:prstGeom prst="rect">
            <a:avLst/>
          </a:prstGeom>
          <a:noFill/>
          <a:ln>
            <a:noFill/>
          </a:ln>
        </p:spPr>
      </p:pic>
      <p:cxnSp>
        <p:nvCxnSpPr>
          <p:cNvPr id="871" name="Google Shape;871;p118"/>
          <p:cNvCxnSpPr/>
          <p:nvPr/>
        </p:nvCxnSpPr>
        <p:spPr>
          <a:xfrm>
            <a:off x="4713775" y="2738925"/>
            <a:ext cx="649200" cy="0"/>
          </a:xfrm>
          <a:prstGeom prst="straightConnector1">
            <a:avLst/>
          </a:prstGeom>
          <a:noFill/>
          <a:ln cap="flat" cmpd="sng" w="19050">
            <a:solidFill>
              <a:srgbClr val="FF0000"/>
            </a:solidFill>
            <a:prstDash val="solid"/>
            <a:round/>
            <a:headEnd len="med" w="med" type="triangle"/>
            <a:tailEnd len="med" w="med" type="none"/>
          </a:ln>
        </p:spPr>
      </p:cxnSp>
      <p:sp>
        <p:nvSpPr>
          <p:cNvPr id="872" name="Google Shape;872;p118"/>
          <p:cNvSpPr txBox="1"/>
          <p:nvPr/>
        </p:nvSpPr>
        <p:spPr>
          <a:xfrm>
            <a:off x="5406475" y="25695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Query converted to input vector for kNN search</a:t>
            </a:r>
            <a:endParaRPr sz="100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9"/>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78" name="Google Shape;878;p119"/>
          <p:cNvSpPr txBox="1"/>
          <p:nvPr/>
        </p:nvSpPr>
        <p:spPr>
          <a:xfrm>
            <a:off x="573750" y="853925"/>
            <a:ext cx="46929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1"/>
                </a:solidFill>
                <a:latin typeface="DM Sans Medium"/>
                <a:ea typeface="DM Sans Medium"/>
                <a:cs typeface="DM Sans Medium"/>
                <a:sym typeface="DM Sans Medium"/>
              </a:rPr>
              <a:t>Delta Sync API w/ managed embeddings</a:t>
            </a:r>
            <a:endParaRPr>
              <a:solidFill>
                <a:schemeClr val="lt1"/>
              </a:solidFill>
              <a:latin typeface="DM Sans"/>
              <a:ea typeface="DM Sans"/>
              <a:cs typeface="DM Sans"/>
              <a:sym typeface="DM Sans"/>
            </a:endParaRPr>
          </a:p>
        </p:txBody>
      </p:sp>
      <p:sp>
        <p:nvSpPr>
          <p:cNvPr id="879" name="Google Shape;879;p119"/>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on a column from a delta table (w/ filters)</a:t>
            </a:r>
            <a:endParaRPr/>
          </a:p>
          <a:p>
            <a:pPr indent="0" lvl="0" marL="457200" rtl="0" algn="l">
              <a:spcBef>
                <a:spcPts val="800"/>
              </a:spcBef>
              <a:spcAft>
                <a:spcPts val="0"/>
              </a:spcAft>
              <a:buNone/>
            </a:pPr>
            <a:r>
              <a:t/>
            </a:r>
            <a:endParaRPr b="1"/>
          </a:p>
          <a:p>
            <a:pPr indent="0" lvl="0" marL="457200" rtl="0" algn="l">
              <a:spcBef>
                <a:spcPts val="800"/>
              </a:spcBef>
              <a:spcAft>
                <a:spcPts val="800"/>
              </a:spcAft>
              <a:buNone/>
            </a:pPr>
            <a:r>
              <a:t/>
            </a:r>
            <a:endParaRPr b="1"/>
          </a:p>
        </p:txBody>
      </p:sp>
      <p:cxnSp>
        <p:nvCxnSpPr>
          <p:cNvPr id="880" name="Google Shape;880;p119"/>
          <p:cNvCxnSpPr/>
          <p:nvPr/>
        </p:nvCxnSpPr>
        <p:spPr>
          <a:xfrm>
            <a:off x="5052425" y="3493875"/>
            <a:ext cx="649200" cy="0"/>
          </a:xfrm>
          <a:prstGeom prst="straightConnector1">
            <a:avLst/>
          </a:prstGeom>
          <a:noFill/>
          <a:ln cap="flat" cmpd="sng" w="19050">
            <a:solidFill>
              <a:srgbClr val="FF0000"/>
            </a:solidFill>
            <a:prstDash val="solid"/>
            <a:round/>
            <a:headEnd len="med" w="med" type="triangle"/>
            <a:tailEnd len="med" w="med" type="none"/>
          </a:ln>
        </p:spPr>
      </p:cxnSp>
      <p:sp>
        <p:nvSpPr>
          <p:cNvPr id="881" name="Google Shape;881;p119"/>
          <p:cNvSpPr txBox="1"/>
          <p:nvPr/>
        </p:nvSpPr>
        <p:spPr>
          <a:xfrm>
            <a:off x="5736800" y="32937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Embedding model used to create vectors</a:t>
            </a:r>
            <a:endParaRPr sz="1000">
              <a:latin typeface="DM Sans"/>
              <a:ea typeface="DM Sans"/>
              <a:cs typeface="DM Sans"/>
              <a:sym typeface="DM Sans"/>
            </a:endParaRPr>
          </a:p>
        </p:txBody>
      </p:sp>
      <p:cxnSp>
        <p:nvCxnSpPr>
          <p:cNvPr id="882" name="Google Shape;882;p119"/>
          <p:cNvCxnSpPr/>
          <p:nvPr/>
        </p:nvCxnSpPr>
        <p:spPr>
          <a:xfrm>
            <a:off x="4713775" y="2738925"/>
            <a:ext cx="649200" cy="0"/>
          </a:xfrm>
          <a:prstGeom prst="straightConnector1">
            <a:avLst/>
          </a:prstGeom>
          <a:noFill/>
          <a:ln cap="flat" cmpd="sng" w="19050">
            <a:solidFill>
              <a:srgbClr val="FF0000"/>
            </a:solidFill>
            <a:prstDash val="solid"/>
            <a:round/>
            <a:headEnd len="med" w="med" type="triangle"/>
            <a:tailEnd len="med" w="med" type="none"/>
          </a:ln>
        </p:spPr>
      </p:cxnSp>
      <p:sp>
        <p:nvSpPr>
          <p:cNvPr id="883" name="Google Shape;883;p119"/>
          <p:cNvSpPr txBox="1"/>
          <p:nvPr/>
        </p:nvSpPr>
        <p:spPr>
          <a:xfrm>
            <a:off x="5406475" y="2569575"/>
            <a:ext cx="32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DM Sans"/>
                <a:ea typeface="DM Sans"/>
                <a:cs typeface="DM Sans"/>
                <a:sym typeface="DM Sans"/>
              </a:rPr>
              <a:t>Query converted to input vector for kNN search</a:t>
            </a:r>
            <a:endParaRPr sz="1000">
              <a:latin typeface="DM Sans"/>
              <a:ea typeface="DM Sans"/>
              <a:cs typeface="DM Sans"/>
              <a:sym typeface="DM Sans"/>
            </a:endParaRPr>
          </a:p>
        </p:txBody>
      </p:sp>
      <p:pic>
        <p:nvPicPr>
          <p:cNvPr id="884" name="Google Shape;884;p119"/>
          <p:cNvPicPr preferRelativeResize="0"/>
          <p:nvPr/>
        </p:nvPicPr>
        <p:blipFill>
          <a:blip r:embed="rId3">
            <a:alphaModFix/>
          </a:blip>
          <a:stretch>
            <a:fillRect/>
          </a:stretch>
        </p:blipFill>
        <p:spPr>
          <a:xfrm>
            <a:off x="895000" y="2021552"/>
            <a:ext cx="7353999" cy="211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0"/>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90" name="Google Shape;890;p120"/>
          <p:cNvSpPr txBox="1"/>
          <p:nvPr/>
        </p:nvSpPr>
        <p:spPr>
          <a:xfrm>
            <a:off x="573750" y="853925"/>
            <a:ext cx="4692900" cy="59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lang="en">
                <a:solidFill>
                  <a:schemeClr val="lt1"/>
                </a:solidFill>
                <a:latin typeface="DM Sans Medium"/>
                <a:ea typeface="DM Sans Medium"/>
                <a:cs typeface="DM Sans Medium"/>
                <a:sym typeface="DM Sans Medium"/>
              </a:rPr>
              <a:t>Delta Sync API w/ unmanaged embeddings</a:t>
            </a:r>
            <a:endParaRPr>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pic>
        <p:nvPicPr>
          <p:cNvPr id="891" name="Google Shape;891;p120"/>
          <p:cNvPicPr preferRelativeResize="0"/>
          <p:nvPr/>
        </p:nvPicPr>
        <p:blipFill>
          <a:blip r:embed="rId3">
            <a:alphaModFix/>
          </a:blip>
          <a:stretch>
            <a:fillRect/>
          </a:stretch>
        </p:blipFill>
        <p:spPr>
          <a:xfrm>
            <a:off x="182500" y="1778150"/>
            <a:ext cx="8755651" cy="2492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1"/>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897" name="Google Shape;897;p121"/>
          <p:cNvSpPr txBox="1"/>
          <p:nvPr/>
        </p:nvSpPr>
        <p:spPr>
          <a:xfrm>
            <a:off x="573750" y="853925"/>
            <a:ext cx="4692900" cy="59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lt1"/>
                </a:solidFill>
                <a:latin typeface="DM Sans Medium"/>
                <a:ea typeface="DM Sans Medium"/>
                <a:cs typeface="DM Sans Medium"/>
                <a:sym typeface="DM Sans Medium"/>
              </a:rPr>
              <a:t>Delta Sync API w/ unmanaged embeddings</a:t>
            </a:r>
            <a:endParaRPr>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898" name="Google Shape;898;p121"/>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Create an index on embeddings stored in a delta table</a:t>
            </a:r>
            <a:endParaRPr/>
          </a:p>
          <a:p>
            <a:pPr indent="0" lvl="0" marL="457200" rtl="0" algn="l">
              <a:spcBef>
                <a:spcPts val="800"/>
              </a:spcBef>
              <a:spcAft>
                <a:spcPts val="800"/>
              </a:spcAft>
              <a:buNone/>
            </a:pPr>
            <a:r>
              <a:t/>
            </a:r>
            <a:endParaRPr b="1"/>
          </a:p>
        </p:txBody>
      </p:sp>
      <p:pic>
        <p:nvPicPr>
          <p:cNvPr id="899" name="Google Shape;899;p121"/>
          <p:cNvPicPr preferRelativeResize="0"/>
          <p:nvPr/>
        </p:nvPicPr>
        <p:blipFill>
          <a:blip r:embed="rId3">
            <a:alphaModFix/>
          </a:blip>
          <a:stretch>
            <a:fillRect/>
          </a:stretch>
        </p:blipFill>
        <p:spPr>
          <a:xfrm>
            <a:off x="189050" y="2480525"/>
            <a:ext cx="8765901" cy="136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905" name="Google Shape;905;p122"/>
          <p:cNvSpPr txBox="1"/>
          <p:nvPr/>
        </p:nvSpPr>
        <p:spPr>
          <a:xfrm>
            <a:off x="573750" y="853925"/>
            <a:ext cx="4692900" cy="59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lang="en">
                <a:solidFill>
                  <a:schemeClr val="lt1"/>
                </a:solidFill>
                <a:latin typeface="DM Sans Medium"/>
                <a:ea typeface="DM Sans Medium"/>
                <a:cs typeface="DM Sans Medium"/>
                <a:sym typeface="DM Sans Medium"/>
              </a:rPr>
              <a:t>Delta Sync API w/ unmanaged embeddings</a:t>
            </a:r>
            <a:endParaRPr>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906" name="Google Shape;906;p122"/>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for a vector</a:t>
            </a:r>
            <a:endParaRPr/>
          </a:p>
          <a:p>
            <a:pPr indent="0" lvl="0" marL="457200" rtl="0" algn="l">
              <a:spcBef>
                <a:spcPts val="800"/>
              </a:spcBef>
              <a:spcAft>
                <a:spcPts val="800"/>
              </a:spcAft>
              <a:buNone/>
            </a:pPr>
            <a:r>
              <a:t/>
            </a:r>
            <a:endParaRPr b="1"/>
          </a:p>
        </p:txBody>
      </p:sp>
      <p:pic>
        <p:nvPicPr>
          <p:cNvPr id="907" name="Google Shape;907;p122"/>
          <p:cNvPicPr preferRelativeResize="0"/>
          <p:nvPr/>
        </p:nvPicPr>
        <p:blipFill>
          <a:blip r:embed="rId3">
            <a:alphaModFix/>
          </a:blip>
          <a:stretch>
            <a:fillRect/>
          </a:stretch>
        </p:blipFill>
        <p:spPr>
          <a:xfrm>
            <a:off x="634600" y="2827300"/>
            <a:ext cx="7516898" cy="45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3"/>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913" name="Google Shape;913;p123"/>
          <p:cNvSpPr txBox="1"/>
          <p:nvPr/>
        </p:nvSpPr>
        <p:spPr>
          <a:xfrm>
            <a:off x="573750" y="853925"/>
            <a:ext cx="4692900" cy="594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lang="en">
                <a:solidFill>
                  <a:schemeClr val="lt1"/>
                </a:solidFill>
                <a:latin typeface="DM Sans Medium"/>
                <a:ea typeface="DM Sans Medium"/>
                <a:cs typeface="DM Sans Medium"/>
                <a:sym typeface="DM Sans Medium"/>
              </a:rPr>
              <a:t>Delta Sync API w/ unmanaged embeddings</a:t>
            </a:r>
            <a:endParaRPr>
              <a:solidFill>
                <a:schemeClr val="lt1"/>
              </a:solidFill>
              <a:latin typeface="DM Sans Medium"/>
              <a:ea typeface="DM Sans Medium"/>
              <a:cs typeface="DM Sans Medium"/>
              <a:sym typeface="DM Sans Medium"/>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914" name="Google Shape;914;p123"/>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for a vector  (w/ filters)</a:t>
            </a:r>
            <a:endParaRPr b="1"/>
          </a:p>
          <a:p>
            <a:pPr indent="0" lvl="0" marL="457200" rtl="0" algn="l">
              <a:spcBef>
                <a:spcPts val="800"/>
              </a:spcBef>
              <a:spcAft>
                <a:spcPts val="800"/>
              </a:spcAft>
              <a:buNone/>
            </a:pPr>
            <a:r>
              <a:t/>
            </a:r>
            <a:endParaRPr b="1"/>
          </a:p>
        </p:txBody>
      </p:sp>
      <p:pic>
        <p:nvPicPr>
          <p:cNvPr id="915" name="Google Shape;915;p123"/>
          <p:cNvPicPr preferRelativeResize="0"/>
          <p:nvPr/>
        </p:nvPicPr>
        <p:blipFill>
          <a:blip r:embed="rId3">
            <a:alphaModFix/>
          </a:blip>
          <a:stretch>
            <a:fillRect/>
          </a:stretch>
        </p:blipFill>
        <p:spPr>
          <a:xfrm>
            <a:off x="521350" y="2753100"/>
            <a:ext cx="7838035" cy="457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4"/>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921" name="Google Shape;921;p124"/>
          <p:cNvSpPr txBox="1"/>
          <p:nvPr/>
        </p:nvSpPr>
        <p:spPr>
          <a:xfrm>
            <a:off x="573750" y="853925"/>
            <a:ext cx="4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Direct Vector </a:t>
            </a:r>
            <a:r>
              <a:rPr lang="en">
                <a:solidFill>
                  <a:schemeClr val="lt1"/>
                </a:solidFill>
                <a:latin typeface="DM Sans"/>
                <a:ea typeface="DM Sans"/>
                <a:cs typeface="DM Sans"/>
                <a:sym typeface="DM Sans"/>
              </a:rPr>
              <a:t>API </a:t>
            </a:r>
            <a:endParaRPr>
              <a:solidFill>
                <a:schemeClr val="lt1"/>
              </a:solidFill>
              <a:latin typeface="DM Sans"/>
              <a:ea typeface="DM Sans"/>
              <a:cs typeface="DM Sans"/>
              <a:sym typeface="DM Sans"/>
            </a:endParaRPr>
          </a:p>
        </p:txBody>
      </p:sp>
      <p:sp>
        <p:nvSpPr>
          <p:cNvPr id="922" name="Google Shape;922;p124"/>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Create an index on embeddings stored in a delta table</a:t>
            </a:r>
            <a:endParaRPr/>
          </a:p>
          <a:p>
            <a:pPr indent="0" lvl="0" marL="457200" rtl="0" algn="l">
              <a:spcBef>
                <a:spcPts val="800"/>
              </a:spcBef>
              <a:spcAft>
                <a:spcPts val="800"/>
              </a:spcAft>
              <a:buNone/>
            </a:pPr>
            <a:r>
              <a:t/>
            </a:r>
            <a:endParaRPr b="1"/>
          </a:p>
        </p:txBody>
      </p:sp>
      <p:pic>
        <p:nvPicPr>
          <p:cNvPr id="923" name="Google Shape;923;p124"/>
          <p:cNvPicPr preferRelativeResize="0"/>
          <p:nvPr/>
        </p:nvPicPr>
        <p:blipFill>
          <a:blip r:embed="rId3">
            <a:alphaModFix/>
          </a:blip>
          <a:stretch>
            <a:fillRect/>
          </a:stretch>
        </p:blipFill>
        <p:spPr>
          <a:xfrm>
            <a:off x="1008175" y="1909023"/>
            <a:ext cx="7509676" cy="259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5"/>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929" name="Google Shape;929;p125"/>
          <p:cNvSpPr txBox="1"/>
          <p:nvPr/>
        </p:nvSpPr>
        <p:spPr>
          <a:xfrm>
            <a:off x="573750" y="853925"/>
            <a:ext cx="469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a:solidFill>
                  <a:schemeClr val="lt1"/>
                </a:solidFill>
                <a:latin typeface="DM Sans"/>
                <a:ea typeface="DM Sans"/>
                <a:cs typeface="DM Sans"/>
                <a:sym typeface="DM Sans"/>
              </a:rPr>
              <a:t>Direct Vector API </a:t>
            </a:r>
            <a:endParaRPr>
              <a:solidFill>
                <a:schemeClr val="lt1"/>
              </a:solidFill>
              <a:latin typeface="DM Sans"/>
              <a:ea typeface="DM Sans"/>
              <a:cs typeface="DM Sans"/>
              <a:sym typeface="DM Sans"/>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p:txBody>
      </p:sp>
      <p:sp>
        <p:nvSpPr>
          <p:cNvPr id="930" name="Google Shape;930;p125"/>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for a vector </a:t>
            </a:r>
            <a:endParaRPr b="1"/>
          </a:p>
        </p:txBody>
      </p:sp>
      <p:pic>
        <p:nvPicPr>
          <p:cNvPr id="931" name="Google Shape;931;p125"/>
          <p:cNvPicPr preferRelativeResize="0"/>
          <p:nvPr/>
        </p:nvPicPr>
        <p:blipFill>
          <a:blip r:embed="rId3">
            <a:alphaModFix/>
          </a:blip>
          <a:stretch>
            <a:fillRect/>
          </a:stretch>
        </p:blipFill>
        <p:spPr>
          <a:xfrm>
            <a:off x="578838" y="2596125"/>
            <a:ext cx="7986332" cy="45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6"/>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Developer Experience  </a:t>
            </a:r>
            <a:endParaRPr/>
          </a:p>
        </p:txBody>
      </p:sp>
      <p:sp>
        <p:nvSpPr>
          <p:cNvPr id="937" name="Google Shape;937;p126"/>
          <p:cNvSpPr txBox="1"/>
          <p:nvPr/>
        </p:nvSpPr>
        <p:spPr>
          <a:xfrm>
            <a:off x="573750" y="853925"/>
            <a:ext cx="46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ans"/>
                <a:ea typeface="DM Sans"/>
                <a:cs typeface="DM Sans"/>
                <a:sym typeface="DM Sans"/>
              </a:rPr>
              <a:t>API managed</a:t>
            </a:r>
            <a:endParaRPr>
              <a:solidFill>
                <a:schemeClr val="lt1"/>
              </a:solidFill>
              <a:latin typeface="DM Sans"/>
              <a:ea typeface="DM Sans"/>
              <a:cs typeface="DM Sans"/>
              <a:sym typeface="DM Sans"/>
            </a:endParaRPr>
          </a:p>
        </p:txBody>
      </p:sp>
      <p:sp>
        <p:nvSpPr>
          <p:cNvPr id="938" name="Google Shape;938;p126"/>
          <p:cNvSpPr txBox="1"/>
          <p:nvPr>
            <p:ph idx="2" type="body"/>
          </p:nvPr>
        </p:nvSpPr>
        <p:spPr>
          <a:xfrm>
            <a:off x="521355" y="1268650"/>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b="1" lang="en"/>
              <a:t>Query an index for a vector  (w/ filters)</a:t>
            </a:r>
            <a:endParaRPr b="1"/>
          </a:p>
          <a:p>
            <a:pPr indent="0" lvl="0" marL="457200" rtl="0" algn="l">
              <a:spcBef>
                <a:spcPts val="800"/>
              </a:spcBef>
              <a:spcAft>
                <a:spcPts val="800"/>
              </a:spcAft>
              <a:buNone/>
            </a:pPr>
            <a:r>
              <a:t/>
            </a:r>
            <a:endParaRPr b="1"/>
          </a:p>
        </p:txBody>
      </p:sp>
      <p:pic>
        <p:nvPicPr>
          <p:cNvPr id="939" name="Google Shape;939;p126"/>
          <p:cNvPicPr preferRelativeResize="0"/>
          <p:nvPr/>
        </p:nvPicPr>
        <p:blipFill>
          <a:blip r:embed="rId3">
            <a:alphaModFix/>
          </a:blip>
          <a:stretch>
            <a:fillRect/>
          </a:stretch>
        </p:blipFill>
        <p:spPr>
          <a:xfrm>
            <a:off x="152400" y="2678925"/>
            <a:ext cx="8839198" cy="4545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0"/>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Agenda</a:t>
            </a:r>
            <a:endParaRPr sz="4600"/>
          </a:p>
        </p:txBody>
      </p:sp>
      <p:sp>
        <p:nvSpPr>
          <p:cNvPr id="740" name="Google Shape;740;p100"/>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a:t>What are embeddings?  What are vector databases?</a:t>
            </a:r>
            <a:endParaRPr b="1"/>
          </a:p>
          <a:p>
            <a:pPr indent="0" lvl="0" marL="0" rtl="0" algn="l">
              <a:spcBef>
                <a:spcPts val="800"/>
              </a:spcBef>
              <a:spcAft>
                <a:spcPts val="0"/>
              </a:spcAft>
              <a:buNone/>
            </a:pPr>
            <a:r>
              <a:rPr lang="en"/>
              <a:t>Product overview &amp; benefits</a:t>
            </a:r>
            <a:endParaRPr/>
          </a:p>
          <a:p>
            <a:pPr indent="0" lvl="0" marL="0" rtl="0" algn="l">
              <a:spcBef>
                <a:spcPts val="800"/>
              </a:spcBef>
              <a:spcAft>
                <a:spcPts val="0"/>
              </a:spcAft>
              <a:buNone/>
            </a:pPr>
            <a:r>
              <a:rPr lang="en"/>
              <a:t>Developer experience</a:t>
            </a:r>
            <a:endParaRPr/>
          </a:p>
          <a:p>
            <a:pPr indent="0" lvl="0" marL="0" rtl="0" algn="l">
              <a:spcBef>
                <a:spcPts val="800"/>
              </a:spcBef>
              <a:spcAft>
                <a:spcPts val="0"/>
              </a:spcAft>
              <a:buNone/>
            </a:pPr>
            <a:r>
              <a:rPr lang="en"/>
              <a:t>Benchmark</a:t>
            </a:r>
            <a:endParaRPr/>
          </a:p>
          <a:p>
            <a:pPr indent="0" lvl="0" marL="0" rtl="0" algn="l">
              <a:spcBef>
                <a:spcPts val="800"/>
              </a:spcBef>
              <a:spcAft>
                <a:spcPts val="0"/>
              </a:spcAft>
              <a:buNone/>
            </a:pPr>
            <a:r>
              <a:rPr lang="en"/>
              <a:t>Roadmap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7"/>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Agenda</a:t>
            </a:r>
            <a:endParaRPr sz="4600"/>
          </a:p>
        </p:txBody>
      </p:sp>
      <p:sp>
        <p:nvSpPr>
          <p:cNvPr id="945" name="Google Shape;945;p127"/>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What are embeddings?  What are vector databases?</a:t>
            </a:r>
            <a:endParaRPr/>
          </a:p>
          <a:p>
            <a:pPr indent="0" lvl="0" marL="0" rtl="0" algn="l">
              <a:spcBef>
                <a:spcPts val="800"/>
              </a:spcBef>
              <a:spcAft>
                <a:spcPts val="0"/>
              </a:spcAft>
              <a:buNone/>
            </a:pPr>
            <a:r>
              <a:rPr lang="en"/>
              <a:t>Product overview &amp; benefits [</a:t>
            </a:r>
            <a:r>
              <a:rPr lang="en" u="sng">
                <a:solidFill>
                  <a:schemeClr val="hlink"/>
                </a:solidFill>
                <a:hlinkClick action="ppaction://hlinksldjump" r:id="rId3"/>
              </a:rPr>
              <a:t>Link</a:t>
            </a:r>
            <a:r>
              <a:rPr lang="en"/>
              <a:t>]</a:t>
            </a:r>
            <a:endParaRPr/>
          </a:p>
          <a:p>
            <a:pPr indent="0" lvl="0" marL="0" rtl="0" algn="l">
              <a:spcBef>
                <a:spcPts val="800"/>
              </a:spcBef>
              <a:spcAft>
                <a:spcPts val="0"/>
              </a:spcAft>
              <a:buNone/>
            </a:pPr>
            <a:r>
              <a:rPr lang="en"/>
              <a:t>Developer experience</a:t>
            </a:r>
            <a:endParaRPr/>
          </a:p>
          <a:p>
            <a:pPr indent="0" lvl="0" marL="0" rtl="0" algn="l">
              <a:spcBef>
                <a:spcPts val="800"/>
              </a:spcBef>
              <a:spcAft>
                <a:spcPts val="0"/>
              </a:spcAft>
              <a:buNone/>
            </a:pPr>
            <a:r>
              <a:rPr b="1" lang="en"/>
              <a:t>Benchmark</a:t>
            </a:r>
            <a:endParaRPr b="1"/>
          </a:p>
          <a:p>
            <a:pPr indent="0" lvl="0" marL="0" rtl="0" algn="l">
              <a:spcBef>
                <a:spcPts val="800"/>
              </a:spcBef>
              <a:spcAft>
                <a:spcPts val="0"/>
              </a:spcAft>
              <a:buNone/>
            </a:pPr>
            <a:r>
              <a:rPr lang="en"/>
              <a:t>Roadmap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8"/>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How we benchmarked</a:t>
            </a:r>
            <a:endParaRPr sz="4600"/>
          </a:p>
        </p:txBody>
      </p:sp>
      <p:sp>
        <p:nvSpPr>
          <p:cNvPr id="951" name="Google Shape;951;p128"/>
          <p:cNvSpPr txBox="1"/>
          <p:nvPr>
            <p:ph idx="2" type="body"/>
          </p:nvPr>
        </p:nvSpPr>
        <p:spPr>
          <a:xfrm>
            <a:off x="562080" y="13392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300"/>
              <a:t>What we did:</a:t>
            </a:r>
            <a:endParaRPr b="1" sz="1300"/>
          </a:p>
          <a:p>
            <a:pPr indent="-311150" lvl="0" marL="457200" rtl="0" algn="l">
              <a:spcBef>
                <a:spcPts val="800"/>
              </a:spcBef>
              <a:spcAft>
                <a:spcPts val="0"/>
              </a:spcAft>
              <a:buSzPts val="1300"/>
              <a:buChar char="●"/>
            </a:pPr>
            <a:r>
              <a:rPr lang="en" sz="1300"/>
              <a:t>Ingest and retrieve vectors</a:t>
            </a:r>
            <a:endParaRPr sz="1300"/>
          </a:p>
          <a:p>
            <a:pPr indent="-311150" lvl="0" marL="457200" rtl="0" algn="l">
              <a:spcBef>
                <a:spcPts val="0"/>
              </a:spcBef>
              <a:spcAft>
                <a:spcPts val="0"/>
              </a:spcAft>
              <a:buSzPts val="1300"/>
              <a:buChar char="●"/>
            </a:pPr>
            <a:r>
              <a:rPr lang="en" sz="1300"/>
              <a:t>Process and fetch the metadata</a:t>
            </a:r>
            <a:endParaRPr sz="1300"/>
          </a:p>
          <a:p>
            <a:pPr indent="-311150" lvl="0" marL="457200" rtl="0" algn="l">
              <a:spcBef>
                <a:spcPts val="0"/>
              </a:spcBef>
              <a:spcAft>
                <a:spcPts val="0"/>
              </a:spcAft>
              <a:buSzPts val="1300"/>
              <a:buChar char="●"/>
            </a:pPr>
            <a:r>
              <a:rPr lang="en" sz="1300"/>
              <a:t>Incorporate filtering scenarios</a:t>
            </a:r>
            <a:endParaRPr sz="1300"/>
          </a:p>
          <a:p>
            <a:pPr indent="0" lvl="0" marL="0" rtl="0" algn="l">
              <a:spcBef>
                <a:spcPts val="800"/>
              </a:spcBef>
              <a:spcAft>
                <a:spcPts val="0"/>
              </a:spcAft>
              <a:buNone/>
            </a:pPr>
            <a:r>
              <a:rPr b="1" lang="en" sz="1300"/>
              <a:t>Datasets - </a:t>
            </a:r>
            <a:r>
              <a:rPr b="1" lang="en" sz="1300" u="sng">
                <a:solidFill>
                  <a:schemeClr val="hlink"/>
                </a:solidFill>
                <a:hlinkClick r:id="rId3"/>
              </a:rPr>
              <a:t>DBPedia</a:t>
            </a:r>
            <a:r>
              <a:rPr b="1" lang="en" sz="1300"/>
              <a:t>:</a:t>
            </a:r>
            <a:endParaRPr b="1" sz="1300"/>
          </a:p>
          <a:p>
            <a:pPr indent="-311150" lvl="0" marL="457200" rtl="0" algn="l">
              <a:spcBef>
                <a:spcPts val="800"/>
              </a:spcBef>
              <a:spcAft>
                <a:spcPts val="0"/>
              </a:spcAft>
              <a:buSzPts val="1300"/>
              <a:buChar char="●"/>
            </a:pPr>
            <a:r>
              <a:rPr lang="en" sz="1300"/>
              <a:t>10k embeddings @ 1,536 dims; 1k test queries </a:t>
            </a:r>
            <a:endParaRPr sz="1300"/>
          </a:p>
          <a:p>
            <a:pPr indent="-311150" lvl="0" marL="457200" rtl="0" algn="l">
              <a:spcBef>
                <a:spcPts val="0"/>
              </a:spcBef>
              <a:spcAft>
                <a:spcPts val="0"/>
              </a:spcAft>
              <a:buSzPts val="1300"/>
              <a:buChar char="●"/>
            </a:pPr>
            <a:r>
              <a:rPr lang="en" sz="1300"/>
              <a:t>100k embeddings @ 1,536 dims; 10k test queries</a:t>
            </a:r>
            <a:endParaRPr sz="1300"/>
          </a:p>
          <a:p>
            <a:pPr indent="-311150" lvl="0" marL="457200" rtl="0" algn="l">
              <a:spcBef>
                <a:spcPts val="0"/>
              </a:spcBef>
              <a:spcAft>
                <a:spcPts val="0"/>
              </a:spcAft>
              <a:buSzPts val="1300"/>
              <a:buChar char="●"/>
            </a:pPr>
            <a:r>
              <a:rPr lang="en" sz="1300"/>
              <a:t>1M embeddings @ 1,536 dims; 10k test queries </a:t>
            </a:r>
            <a:endParaRPr sz="1300"/>
          </a:p>
          <a:p>
            <a:pPr indent="-311150" lvl="0" marL="457200" rtl="0" algn="l">
              <a:spcBef>
                <a:spcPts val="0"/>
              </a:spcBef>
              <a:spcAft>
                <a:spcPts val="0"/>
              </a:spcAft>
              <a:buSzPts val="1300"/>
              <a:buChar char="●"/>
            </a:pPr>
            <a:r>
              <a:rPr lang="en" sz="1300"/>
              <a:t>100M embeddings; 10k test queries </a:t>
            </a:r>
            <a:endParaRPr sz="1300"/>
          </a:p>
          <a:p>
            <a:pPr indent="0" lvl="0" marL="0" rtl="0" algn="l">
              <a:spcBef>
                <a:spcPts val="800"/>
              </a:spcBef>
              <a:spcAft>
                <a:spcPts val="0"/>
              </a:spcAft>
              <a:buNone/>
            </a:pPr>
            <a:r>
              <a:rPr b="1" lang="en" sz="1300"/>
              <a:t>Metrics:</a:t>
            </a:r>
            <a:endParaRPr b="1" sz="1300"/>
          </a:p>
          <a:p>
            <a:pPr indent="-311150" lvl="0" marL="457200" rtl="0" algn="l">
              <a:spcBef>
                <a:spcPts val="800"/>
              </a:spcBef>
              <a:spcAft>
                <a:spcPts val="0"/>
              </a:spcAft>
              <a:buSzPts val="1300"/>
              <a:buChar char="•"/>
            </a:pPr>
            <a:r>
              <a:rPr lang="en" sz="1300"/>
              <a:t>Query latency (ms) - p50, p90, p99, p99.9</a:t>
            </a:r>
            <a:endParaRPr sz="1300"/>
          </a:p>
          <a:p>
            <a:pPr indent="-311150" lvl="0" marL="457200" rtl="0" algn="l">
              <a:spcBef>
                <a:spcPts val="0"/>
              </a:spcBef>
              <a:spcAft>
                <a:spcPts val="0"/>
              </a:spcAft>
              <a:buSzPts val="1300"/>
              <a:buChar char="•"/>
            </a:pPr>
            <a:r>
              <a:rPr lang="en" sz="1300"/>
              <a:t>Recall @ K</a:t>
            </a:r>
            <a:endParaRPr sz="1300"/>
          </a:p>
          <a:p>
            <a:pPr indent="-311150" lvl="0" marL="457200" rtl="0" algn="l">
              <a:spcBef>
                <a:spcPts val="0"/>
              </a:spcBef>
              <a:spcAft>
                <a:spcPts val="0"/>
              </a:spcAft>
              <a:buSzPts val="1300"/>
              <a:buChar char="•"/>
            </a:pPr>
            <a:r>
              <a:rPr lang="en" sz="1300"/>
              <a:t>Data ingestion time (minutes)</a:t>
            </a:r>
            <a:endParaRPr sz="1300"/>
          </a:p>
          <a:p>
            <a:pPr indent="0" lvl="0" marL="0" rtl="0" algn="l">
              <a:spcBef>
                <a:spcPts val="800"/>
              </a:spcBef>
              <a:spcAft>
                <a:spcPts val="0"/>
              </a:spcAft>
              <a:buClr>
                <a:schemeClr val="dk2"/>
              </a:buClr>
              <a:buSzPts val="1100"/>
              <a:buFont typeface="Arial"/>
              <a:buNone/>
            </a:pPr>
            <a:r>
              <a:t/>
            </a:r>
            <a:endParaRPr b="1" sz="1300"/>
          </a:p>
          <a:p>
            <a:pPr indent="0" lvl="0" marL="0" rtl="0" algn="l">
              <a:spcBef>
                <a:spcPts val="800"/>
              </a:spcBef>
              <a:spcAft>
                <a:spcPts val="0"/>
              </a:spcAft>
              <a:buNone/>
            </a:pPr>
            <a:r>
              <a:t/>
            </a:r>
            <a:endParaRPr b="1"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9"/>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u="sng"/>
              <a:t>Without</a:t>
            </a:r>
            <a:r>
              <a:rPr lang="en"/>
              <a:t> filters - query latency</a:t>
            </a:r>
            <a:endParaRPr/>
          </a:p>
        </p:txBody>
      </p:sp>
      <p:pic>
        <p:nvPicPr>
          <p:cNvPr id="957" name="Google Shape;957;p129" title="Chart"/>
          <p:cNvPicPr preferRelativeResize="0"/>
          <p:nvPr/>
        </p:nvPicPr>
        <p:blipFill>
          <a:blip r:embed="rId3">
            <a:alphaModFix/>
          </a:blip>
          <a:stretch>
            <a:fillRect/>
          </a:stretch>
        </p:blipFill>
        <p:spPr>
          <a:xfrm>
            <a:off x="209550" y="1363273"/>
            <a:ext cx="5539149" cy="3425040"/>
          </a:xfrm>
          <a:prstGeom prst="rect">
            <a:avLst/>
          </a:prstGeom>
          <a:noFill/>
          <a:ln>
            <a:noFill/>
          </a:ln>
        </p:spPr>
      </p:pic>
      <p:graphicFrame>
        <p:nvGraphicFramePr>
          <p:cNvPr id="958" name="Google Shape;958;p129"/>
          <p:cNvGraphicFramePr/>
          <p:nvPr/>
        </p:nvGraphicFramePr>
        <p:xfrm>
          <a:off x="5905675" y="2447925"/>
          <a:ext cx="3000000" cy="3000000"/>
        </p:xfrm>
        <a:graphic>
          <a:graphicData uri="http://schemas.openxmlformats.org/drawingml/2006/table">
            <a:tbl>
              <a:tblPr>
                <a:noFill/>
                <a:tableStyleId>{52AB057C-6471-4CEE-8AD2-728424D02731}</a:tableStyleId>
              </a:tblPr>
              <a:tblGrid>
                <a:gridCol w="779850"/>
                <a:gridCol w="779850"/>
                <a:gridCol w="779850"/>
                <a:gridCol w="779850"/>
              </a:tblGrid>
              <a:tr h="217900">
                <a:tc>
                  <a:txBody>
                    <a:bodyPr/>
                    <a:lstStyle/>
                    <a:p>
                      <a:pPr indent="0" lvl="0" marL="0" rtl="0" algn="l">
                        <a:lnSpc>
                          <a:spcPct val="115000"/>
                        </a:lnSpc>
                        <a:spcBef>
                          <a:spcPts val="0"/>
                        </a:spcBef>
                        <a:spcAft>
                          <a:spcPts val="0"/>
                        </a:spcAft>
                        <a:buNone/>
                      </a:pPr>
                      <a:r>
                        <a:rPr lang="en" sz="1000">
                          <a:solidFill>
                            <a:schemeClr val="lt1"/>
                          </a:solidFill>
                        </a:rPr>
                        <a:t>Databricks</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10K</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100K</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1M</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900">
                <a:tc>
                  <a:txBody>
                    <a:bodyPr/>
                    <a:lstStyle/>
                    <a:p>
                      <a:pPr indent="0" lvl="0" marL="0" rtl="0" algn="l">
                        <a:lnSpc>
                          <a:spcPct val="115000"/>
                        </a:lnSpc>
                        <a:spcBef>
                          <a:spcPts val="0"/>
                        </a:spcBef>
                        <a:spcAft>
                          <a:spcPts val="0"/>
                        </a:spcAft>
                        <a:buNone/>
                      </a:pPr>
                      <a:r>
                        <a:rPr lang="en" sz="1000">
                          <a:solidFill>
                            <a:schemeClr val="lt1"/>
                          </a:solidFill>
                        </a:rPr>
                        <a:t>p50</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27</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32</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51</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900">
                <a:tc>
                  <a:txBody>
                    <a:bodyPr/>
                    <a:lstStyle/>
                    <a:p>
                      <a:pPr indent="0" lvl="0" marL="0" rtl="0" algn="l">
                        <a:lnSpc>
                          <a:spcPct val="115000"/>
                        </a:lnSpc>
                        <a:spcBef>
                          <a:spcPts val="0"/>
                        </a:spcBef>
                        <a:spcAft>
                          <a:spcPts val="0"/>
                        </a:spcAft>
                        <a:buNone/>
                      </a:pPr>
                      <a:r>
                        <a:rPr lang="en" sz="1000">
                          <a:solidFill>
                            <a:schemeClr val="lt1"/>
                          </a:solidFill>
                        </a:rPr>
                        <a:t>p90</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29</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37</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59</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7900">
                <a:tc>
                  <a:txBody>
                    <a:bodyPr/>
                    <a:lstStyle/>
                    <a:p>
                      <a:pPr indent="0" lvl="0" marL="0" rtl="0" algn="l">
                        <a:lnSpc>
                          <a:spcPct val="115000"/>
                        </a:lnSpc>
                        <a:spcBef>
                          <a:spcPts val="0"/>
                        </a:spcBef>
                        <a:spcAft>
                          <a:spcPts val="0"/>
                        </a:spcAft>
                        <a:buNone/>
                      </a:pPr>
                      <a:r>
                        <a:rPr lang="en" sz="1000">
                          <a:solidFill>
                            <a:schemeClr val="lt1"/>
                          </a:solidFill>
                        </a:rPr>
                        <a:t>p99</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40</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45</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67</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959" name="Google Shape;959;p129"/>
          <p:cNvSpPr/>
          <p:nvPr/>
        </p:nvSpPr>
        <p:spPr>
          <a:xfrm>
            <a:off x="1141575" y="3046325"/>
            <a:ext cx="1302000" cy="1680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0"/>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u="sng"/>
              <a:t>With</a:t>
            </a:r>
            <a:r>
              <a:rPr lang="en"/>
              <a:t> filters - query latency</a:t>
            </a:r>
            <a:endParaRPr/>
          </a:p>
        </p:txBody>
      </p:sp>
      <p:pic>
        <p:nvPicPr>
          <p:cNvPr id="965" name="Google Shape;965;p130" title="Chart"/>
          <p:cNvPicPr preferRelativeResize="0"/>
          <p:nvPr/>
        </p:nvPicPr>
        <p:blipFill>
          <a:blip r:embed="rId3">
            <a:alphaModFix/>
          </a:blip>
          <a:stretch>
            <a:fillRect/>
          </a:stretch>
        </p:blipFill>
        <p:spPr>
          <a:xfrm>
            <a:off x="180975" y="1363273"/>
            <a:ext cx="5614248" cy="3471477"/>
          </a:xfrm>
          <a:prstGeom prst="rect">
            <a:avLst/>
          </a:prstGeom>
          <a:noFill/>
          <a:ln>
            <a:noFill/>
          </a:ln>
        </p:spPr>
      </p:pic>
      <p:graphicFrame>
        <p:nvGraphicFramePr>
          <p:cNvPr id="966" name="Google Shape;966;p130"/>
          <p:cNvGraphicFramePr/>
          <p:nvPr/>
        </p:nvGraphicFramePr>
        <p:xfrm>
          <a:off x="6148350" y="2176475"/>
          <a:ext cx="3000000" cy="3000000"/>
        </p:xfrm>
        <a:graphic>
          <a:graphicData uri="http://schemas.openxmlformats.org/drawingml/2006/table">
            <a:tbl>
              <a:tblPr>
                <a:noFill/>
                <a:tableStyleId>{52AB057C-6471-4CEE-8AD2-728424D02731}</a:tableStyleId>
              </a:tblPr>
              <a:tblGrid>
                <a:gridCol w="650100"/>
                <a:gridCol w="650100"/>
                <a:gridCol w="650100"/>
                <a:gridCol w="650100"/>
              </a:tblGrid>
              <a:tr h="259600">
                <a:tc>
                  <a:txBody>
                    <a:bodyPr/>
                    <a:lstStyle/>
                    <a:p>
                      <a:pPr indent="0" lvl="0" marL="0" rtl="0" algn="l">
                        <a:spcBef>
                          <a:spcPts val="0"/>
                        </a:spcBef>
                        <a:spcAft>
                          <a:spcPts val="0"/>
                        </a:spcAft>
                        <a:buNone/>
                      </a:pPr>
                      <a:r>
                        <a:rPr lang="en" sz="900">
                          <a:solidFill>
                            <a:schemeClr val="lt1"/>
                          </a:solidFill>
                        </a:rPr>
                        <a:t>Databricks</a:t>
                      </a:r>
                      <a:endParaRPr sz="9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10K</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100K</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lt1"/>
                          </a:solidFill>
                        </a:rPr>
                        <a:t>1M</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6350">
                <a:tc>
                  <a:txBody>
                    <a:bodyPr/>
                    <a:lstStyle/>
                    <a:p>
                      <a:pPr indent="0" lvl="0" marL="0" rtl="0" algn="l">
                        <a:lnSpc>
                          <a:spcPct val="115000"/>
                        </a:lnSpc>
                        <a:spcBef>
                          <a:spcPts val="0"/>
                        </a:spcBef>
                        <a:spcAft>
                          <a:spcPts val="0"/>
                        </a:spcAft>
                        <a:buNone/>
                      </a:pPr>
                      <a:r>
                        <a:rPr lang="en" sz="1000">
                          <a:solidFill>
                            <a:schemeClr val="lt1"/>
                          </a:solidFill>
                        </a:rPr>
                        <a:t>p50</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31</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37</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55</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6350">
                <a:tc>
                  <a:txBody>
                    <a:bodyPr/>
                    <a:lstStyle/>
                    <a:p>
                      <a:pPr indent="0" lvl="0" marL="0" rtl="0" algn="l">
                        <a:lnSpc>
                          <a:spcPct val="115000"/>
                        </a:lnSpc>
                        <a:spcBef>
                          <a:spcPts val="0"/>
                        </a:spcBef>
                        <a:spcAft>
                          <a:spcPts val="0"/>
                        </a:spcAft>
                        <a:buNone/>
                      </a:pPr>
                      <a:r>
                        <a:rPr lang="en" sz="1000">
                          <a:solidFill>
                            <a:schemeClr val="lt1"/>
                          </a:solidFill>
                        </a:rPr>
                        <a:t>p90</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34</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45</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66</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6350">
                <a:tc>
                  <a:txBody>
                    <a:bodyPr/>
                    <a:lstStyle/>
                    <a:p>
                      <a:pPr indent="0" lvl="0" marL="0" rtl="0" algn="l">
                        <a:lnSpc>
                          <a:spcPct val="115000"/>
                        </a:lnSpc>
                        <a:spcBef>
                          <a:spcPts val="0"/>
                        </a:spcBef>
                        <a:spcAft>
                          <a:spcPts val="0"/>
                        </a:spcAft>
                        <a:buNone/>
                      </a:pPr>
                      <a:r>
                        <a:rPr lang="en" sz="1000">
                          <a:solidFill>
                            <a:schemeClr val="lt1"/>
                          </a:solidFill>
                        </a:rPr>
                        <a:t>p99</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43</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52</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lt1"/>
                          </a:solidFill>
                        </a:rPr>
                        <a:t>74</a:t>
                      </a:r>
                      <a:endParaRPr sz="1000">
                        <a:solidFill>
                          <a:schemeClr val="lt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967" name="Google Shape;967;p130"/>
          <p:cNvSpPr/>
          <p:nvPr/>
        </p:nvSpPr>
        <p:spPr>
          <a:xfrm>
            <a:off x="1141575" y="3046325"/>
            <a:ext cx="1302000" cy="1680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1"/>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Ingestion time</a:t>
            </a:r>
            <a:endParaRPr/>
          </a:p>
        </p:txBody>
      </p:sp>
      <p:pic>
        <p:nvPicPr>
          <p:cNvPr id="973" name="Google Shape;973;p131" title="Chart"/>
          <p:cNvPicPr preferRelativeResize="0"/>
          <p:nvPr/>
        </p:nvPicPr>
        <p:blipFill>
          <a:blip r:embed="rId3">
            <a:alphaModFix/>
          </a:blip>
          <a:stretch>
            <a:fillRect/>
          </a:stretch>
        </p:blipFill>
        <p:spPr>
          <a:xfrm>
            <a:off x="1166437" y="1543900"/>
            <a:ext cx="5343924" cy="3304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3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Recall</a:t>
            </a:r>
            <a:endParaRPr/>
          </a:p>
        </p:txBody>
      </p:sp>
      <p:sp>
        <p:nvSpPr>
          <p:cNvPr id="979" name="Google Shape;979;p132"/>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&gt;99.9%</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3"/>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Agenda</a:t>
            </a:r>
            <a:endParaRPr sz="4600"/>
          </a:p>
        </p:txBody>
      </p:sp>
      <p:sp>
        <p:nvSpPr>
          <p:cNvPr id="985" name="Google Shape;985;p133"/>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 Optional ] What are embeddings?  What are vector databases?</a:t>
            </a:r>
            <a:endParaRPr/>
          </a:p>
          <a:p>
            <a:pPr indent="0" lvl="0" marL="0" rtl="0" algn="l">
              <a:spcBef>
                <a:spcPts val="800"/>
              </a:spcBef>
              <a:spcAft>
                <a:spcPts val="0"/>
              </a:spcAft>
              <a:buNone/>
            </a:pPr>
            <a:r>
              <a:rPr lang="en"/>
              <a:t>Product overview &amp; benefits [</a:t>
            </a:r>
            <a:r>
              <a:rPr lang="en" u="sng">
                <a:solidFill>
                  <a:schemeClr val="hlink"/>
                </a:solidFill>
                <a:hlinkClick action="ppaction://hlinksldjump" r:id="rId3"/>
              </a:rPr>
              <a:t>Link</a:t>
            </a:r>
            <a:r>
              <a:rPr lang="en"/>
              <a:t>]</a:t>
            </a:r>
            <a:endParaRPr/>
          </a:p>
          <a:p>
            <a:pPr indent="0" lvl="0" marL="0" rtl="0" algn="l">
              <a:spcBef>
                <a:spcPts val="800"/>
              </a:spcBef>
              <a:spcAft>
                <a:spcPts val="0"/>
              </a:spcAft>
              <a:buNone/>
            </a:pPr>
            <a:r>
              <a:rPr lang="en"/>
              <a:t>Developer experience</a:t>
            </a:r>
            <a:endParaRPr/>
          </a:p>
          <a:p>
            <a:pPr indent="0" lvl="0" marL="0" rtl="0" algn="l">
              <a:spcBef>
                <a:spcPts val="800"/>
              </a:spcBef>
              <a:spcAft>
                <a:spcPts val="0"/>
              </a:spcAft>
              <a:buNone/>
            </a:pPr>
            <a:r>
              <a:rPr b="1" lang="en"/>
              <a:t>Roadmap</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4"/>
          <p:cNvSpPr txBox="1"/>
          <p:nvPr>
            <p:ph idx="2" type="body"/>
          </p:nvPr>
        </p:nvSpPr>
        <p:spPr>
          <a:xfrm>
            <a:off x="573750" y="1593150"/>
            <a:ext cx="7996500" cy="3493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600" u="sng">
                <a:solidFill>
                  <a:srgbClr val="FFFFFF"/>
                </a:solidFill>
              </a:rPr>
              <a:t>Items under development and/or prioritization</a:t>
            </a:r>
            <a:endParaRPr sz="1600" u="sng">
              <a:solidFill>
                <a:srgbClr val="FFFFFF"/>
              </a:solidFill>
            </a:endParaRPr>
          </a:p>
          <a:p>
            <a:pPr indent="-247650" lvl="0" marL="342900" rtl="0" algn="l">
              <a:spcBef>
                <a:spcPts val="800"/>
              </a:spcBef>
              <a:spcAft>
                <a:spcPts val="0"/>
              </a:spcAft>
              <a:buClr>
                <a:srgbClr val="FFFFFF"/>
              </a:buClr>
              <a:buSzPts val="1300"/>
              <a:buAutoNum type="arabicPeriod"/>
            </a:pPr>
            <a:r>
              <a:rPr b="1" lang="en" sz="1300">
                <a:solidFill>
                  <a:srgbClr val="FFFFFF"/>
                </a:solidFill>
              </a:rPr>
              <a:t>Better monitoring/observability</a:t>
            </a:r>
            <a:endParaRPr b="1" sz="1300">
              <a:solidFill>
                <a:srgbClr val="FFFFFF"/>
              </a:solidFill>
            </a:endParaRPr>
          </a:p>
          <a:p>
            <a:pPr indent="-234950" lvl="1" marL="685800" rtl="0" algn="l">
              <a:spcBef>
                <a:spcPts val="400"/>
              </a:spcBef>
              <a:spcAft>
                <a:spcPts val="0"/>
              </a:spcAft>
              <a:buClr>
                <a:srgbClr val="FFFFFF"/>
              </a:buClr>
              <a:buSzPts val="1100"/>
              <a:buAutoNum type="alphaLcPeriod"/>
            </a:pPr>
            <a:r>
              <a:rPr lang="en" sz="1100">
                <a:solidFill>
                  <a:srgbClr val="FFFFFF"/>
                </a:solidFill>
              </a:rPr>
              <a:t>System Tables</a:t>
            </a:r>
            <a:endParaRPr sz="1100">
              <a:solidFill>
                <a:srgbClr val="FFFFFF"/>
              </a:solidFill>
            </a:endParaRPr>
          </a:p>
          <a:p>
            <a:pPr indent="-234950" lvl="1" marL="685800" rtl="0" algn="l">
              <a:spcBef>
                <a:spcPts val="400"/>
              </a:spcBef>
              <a:spcAft>
                <a:spcPts val="0"/>
              </a:spcAft>
              <a:buClr>
                <a:srgbClr val="FFFFFF"/>
              </a:buClr>
              <a:buSzPts val="1100"/>
              <a:buAutoNum type="alphaLcPeriod"/>
            </a:pPr>
            <a:r>
              <a:rPr lang="en" sz="1100">
                <a:solidFill>
                  <a:srgbClr val="FFFFFF"/>
                </a:solidFill>
              </a:rPr>
              <a:t>OTEL connectors for 3rd party monitoring systems</a:t>
            </a:r>
            <a:endParaRPr b="1" sz="1300">
              <a:solidFill>
                <a:srgbClr val="FFFFFF"/>
              </a:solidFill>
            </a:endParaRPr>
          </a:p>
          <a:p>
            <a:pPr indent="-247650" lvl="0" marL="342900" rtl="0" algn="l">
              <a:spcBef>
                <a:spcPts val="800"/>
              </a:spcBef>
              <a:spcAft>
                <a:spcPts val="0"/>
              </a:spcAft>
              <a:buClr>
                <a:srgbClr val="FFFFFF"/>
              </a:buClr>
              <a:buSzPts val="1300"/>
              <a:buAutoNum type="arabicPeriod"/>
            </a:pPr>
            <a:r>
              <a:rPr b="1" lang="en" sz="1300">
                <a:solidFill>
                  <a:srgbClr val="FFFFFF"/>
                </a:solidFill>
              </a:rPr>
              <a:t>Hybrid Search: keyword + vector</a:t>
            </a:r>
            <a:endParaRPr b="1" sz="1300">
              <a:solidFill>
                <a:srgbClr val="FFFFFF"/>
              </a:solidFill>
            </a:endParaRPr>
          </a:p>
          <a:p>
            <a:pPr indent="-247650" lvl="0" marL="342900" rtl="0" algn="l">
              <a:spcBef>
                <a:spcPts val="800"/>
              </a:spcBef>
              <a:spcAft>
                <a:spcPts val="0"/>
              </a:spcAft>
              <a:buClr>
                <a:srgbClr val="FFFFFF"/>
              </a:buClr>
              <a:buSzPts val="1300"/>
              <a:buAutoNum type="arabicPeriod"/>
            </a:pPr>
            <a:r>
              <a:rPr b="1" lang="en" sz="1300">
                <a:solidFill>
                  <a:srgbClr val="FFFFFF"/>
                </a:solidFill>
              </a:rPr>
              <a:t>Additional data types for managed Delta Sync API (e.g. image, video, etc.)</a:t>
            </a:r>
            <a:endParaRPr b="1" sz="1300">
              <a:solidFill>
                <a:srgbClr val="FFFFFF"/>
              </a:solidFill>
            </a:endParaRPr>
          </a:p>
          <a:p>
            <a:pPr indent="-247650" lvl="0" marL="342900" rtl="0" algn="l">
              <a:spcBef>
                <a:spcPts val="800"/>
              </a:spcBef>
              <a:spcAft>
                <a:spcPts val="0"/>
              </a:spcAft>
              <a:buClr>
                <a:srgbClr val="FFFFFF"/>
              </a:buClr>
              <a:buSzPts val="1300"/>
              <a:buAutoNum type="arabicPeriod"/>
            </a:pPr>
            <a:r>
              <a:rPr b="1" lang="en" sz="1300">
                <a:solidFill>
                  <a:srgbClr val="FFFFFF"/>
                </a:solidFill>
              </a:rPr>
              <a:t>Security</a:t>
            </a:r>
            <a:endParaRPr b="1" sz="1300">
              <a:solidFill>
                <a:srgbClr val="FFFFFF"/>
              </a:solidFill>
            </a:endParaRPr>
          </a:p>
          <a:p>
            <a:pPr indent="-247650" lvl="1" marL="685800" rtl="0" algn="l">
              <a:spcBef>
                <a:spcPts val="400"/>
              </a:spcBef>
              <a:spcAft>
                <a:spcPts val="0"/>
              </a:spcAft>
              <a:buClr>
                <a:srgbClr val="FFFFFF"/>
              </a:buClr>
              <a:buSzPts val="1300"/>
              <a:buAutoNum type="alphaLcPeriod"/>
            </a:pPr>
            <a:r>
              <a:rPr b="1" lang="en" sz="1300">
                <a:solidFill>
                  <a:srgbClr val="FFFFFF"/>
                </a:solidFill>
              </a:rPr>
              <a:t>Row Level ACLs</a:t>
            </a:r>
            <a:endParaRPr b="1" sz="1300">
              <a:solidFill>
                <a:srgbClr val="FFFFFF"/>
              </a:solidFill>
            </a:endParaRPr>
          </a:p>
          <a:p>
            <a:pPr indent="-247650" lvl="1" marL="685800" rtl="0" algn="l">
              <a:spcBef>
                <a:spcPts val="400"/>
              </a:spcBef>
              <a:spcAft>
                <a:spcPts val="0"/>
              </a:spcAft>
              <a:buClr>
                <a:srgbClr val="FFFFFF"/>
              </a:buClr>
              <a:buSzPts val="1300"/>
              <a:buAutoNum type="alphaLcPeriod"/>
            </a:pPr>
            <a:r>
              <a:rPr b="1" lang="en" sz="1300">
                <a:solidFill>
                  <a:srgbClr val="FFFFFF"/>
                </a:solidFill>
              </a:rPr>
              <a:t>CMK</a:t>
            </a:r>
            <a:endParaRPr b="1" sz="1300">
              <a:solidFill>
                <a:srgbClr val="FFFFFF"/>
              </a:solidFill>
            </a:endParaRPr>
          </a:p>
          <a:p>
            <a:pPr indent="-247650" lvl="1" marL="685800" rtl="0" algn="l">
              <a:spcBef>
                <a:spcPts val="400"/>
              </a:spcBef>
              <a:spcAft>
                <a:spcPts val="0"/>
              </a:spcAft>
              <a:buClr>
                <a:srgbClr val="FFFFFF"/>
              </a:buClr>
              <a:buSzPts val="1300"/>
              <a:buAutoNum type="alphaLcPeriod"/>
            </a:pPr>
            <a:r>
              <a:rPr b="1" lang="en" sz="1300">
                <a:solidFill>
                  <a:srgbClr val="FFFFFF"/>
                </a:solidFill>
              </a:rPr>
              <a:t>Audit Logging</a:t>
            </a:r>
            <a:endParaRPr b="1" sz="1300">
              <a:solidFill>
                <a:srgbClr val="FFFFFF"/>
              </a:solidFill>
            </a:endParaRPr>
          </a:p>
          <a:p>
            <a:pPr indent="-247650" lvl="1" marL="685800" rtl="0" algn="l">
              <a:spcBef>
                <a:spcPts val="400"/>
              </a:spcBef>
              <a:spcAft>
                <a:spcPts val="0"/>
              </a:spcAft>
              <a:buClr>
                <a:srgbClr val="FFFFFF"/>
              </a:buClr>
              <a:buSzPts val="1300"/>
              <a:buAutoNum type="alphaLcPeriod"/>
            </a:pPr>
            <a:r>
              <a:rPr b="1" lang="en" sz="1300">
                <a:solidFill>
                  <a:srgbClr val="FFFFFF"/>
                </a:solidFill>
              </a:rPr>
              <a:t>Support IP ACLs and Private Links</a:t>
            </a:r>
            <a:endParaRPr b="1" sz="1300">
              <a:solidFill>
                <a:srgbClr val="FFFFFF"/>
              </a:solidFill>
            </a:endParaRPr>
          </a:p>
        </p:txBody>
      </p:sp>
      <p:sp>
        <p:nvSpPr>
          <p:cNvPr id="991" name="Google Shape;991;p134"/>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Roadmap - Need Customer Input</a:t>
            </a:r>
            <a:endParaRPr/>
          </a:p>
        </p:txBody>
      </p:sp>
      <p:sp>
        <p:nvSpPr>
          <p:cNvPr id="992" name="Google Shape;992;p134"/>
          <p:cNvSpPr txBox="1"/>
          <p:nvPr/>
        </p:nvSpPr>
        <p:spPr>
          <a:xfrm>
            <a:off x="562075" y="908475"/>
            <a:ext cx="6707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DM Sans"/>
              <a:buChar char="●"/>
            </a:pPr>
            <a:r>
              <a:rPr b="1" lang="en">
                <a:solidFill>
                  <a:schemeClr val="lt1"/>
                </a:solidFill>
                <a:latin typeface="DM Sans"/>
                <a:ea typeface="DM Sans"/>
                <a:cs typeface="DM Sans"/>
                <a:sym typeface="DM Sans"/>
              </a:rPr>
              <a:t>Currently</a:t>
            </a:r>
            <a:r>
              <a:rPr b="1" lang="en" u="sng">
                <a:solidFill>
                  <a:schemeClr val="lt1"/>
                </a:solidFill>
                <a:latin typeface="DM Sans"/>
                <a:ea typeface="DM Sans"/>
                <a:cs typeface="DM Sans"/>
                <a:sym typeface="DM Sans"/>
              </a:rPr>
              <a:t> </a:t>
            </a:r>
            <a:r>
              <a:rPr b="1" lang="en">
                <a:solidFill>
                  <a:schemeClr val="lt1"/>
                </a:solidFill>
                <a:latin typeface="DM Sans"/>
                <a:ea typeface="DM Sans"/>
                <a:cs typeface="DM Sans"/>
                <a:sym typeface="DM Sans"/>
              </a:rPr>
              <a:t>in Public Preview</a:t>
            </a:r>
            <a:endParaRPr b="1">
              <a:solidFill>
                <a:schemeClr val="lt1"/>
              </a:solidFill>
              <a:latin typeface="DM Sans"/>
              <a:ea typeface="DM Sans"/>
              <a:cs typeface="DM Sans"/>
              <a:sym typeface="DM Sans"/>
            </a:endParaRPr>
          </a:p>
          <a:p>
            <a:pPr indent="-317500" lvl="0" marL="457200" rtl="0" algn="l">
              <a:spcBef>
                <a:spcPts val="0"/>
              </a:spcBef>
              <a:spcAft>
                <a:spcPts val="0"/>
              </a:spcAft>
              <a:buClr>
                <a:schemeClr val="lt1"/>
              </a:buClr>
              <a:buSzPts val="1400"/>
              <a:buFont typeface="DM Sans"/>
              <a:buChar char="●"/>
            </a:pPr>
            <a:r>
              <a:rPr b="1" lang="en">
                <a:solidFill>
                  <a:schemeClr val="lt1"/>
                </a:solidFill>
                <a:latin typeface="DM Sans"/>
                <a:ea typeface="DM Sans"/>
                <a:cs typeface="DM Sans"/>
                <a:sym typeface="DM Sans"/>
              </a:rPr>
              <a:t>Targeting Feb-March 24 for GA (subject to change)</a:t>
            </a:r>
            <a:endParaRPr b="1">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5"/>
          <p:cNvSpPr txBox="1"/>
          <p:nvPr>
            <p:ph idx="4294967295"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Discussion topics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36"/>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Appendix</a:t>
            </a:r>
            <a:endParaRPr sz="4600"/>
          </a:p>
        </p:txBody>
      </p:sp>
      <p:sp>
        <p:nvSpPr>
          <p:cNvPr id="1003" name="Google Shape;1003;p136"/>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342900" lvl="0" marL="457200" rtl="0" algn="l">
              <a:spcBef>
                <a:spcPts val="800"/>
              </a:spcBef>
              <a:spcAft>
                <a:spcPts val="0"/>
              </a:spcAft>
              <a:buSzPts val="1800"/>
              <a:buChar char="●"/>
            </a:pPr>
            <a:r>
              <a:rPr lang="en"/>
              <a:t>Technical architecture</a:t>
            </a:r>
            <a:endParaRPr/>
          </a:p>
          <a:p>
            <a:pPr indent="-342900" lvl="0" marL="457200" rtl="0" algn="l">
              <a:spcBef>
                <a:spcPts val="0"/>
              </a:spcBef>
              <a:spcAft>
                <a:spcPts val="0"/>
              </a:spcAft>
              <a:buSzPts val="1800"/>
              <a:buChar char="●"/>
            </a:pPr>
            <a:r>
              <a:rPr lang="en"/>
              <a:t>RAG architecture</a:t>
            </a:r>
            <a:endParaRPr/>
          </a:p>
          <a:p>
            <a:pPr indent="-342900" lvl="0" marL="457200" rtl="0" algn="l">
              <a:spcBef>
                <a:spcPts val="0"/>
              </a:spcBef>
              <a:spcAft>
                <a:spcPts val="0"/>
              </a:spcAft>
              <a:buSzPts val="1800"/>
              <a:buChar char="●"/>
            </a:pPr>
            <a:r>
              <a:rPr lang="en"/>
              <a:t>Security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1"/>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Embeddings are everywhere</a:t>
            </a:r>
            <a:endParaRPr/>
          </a:p>
        </p:txBody>
      </p:sp>
      <p:sp>
        <p:nvSpPr>
          <p:cNvPr id="746" name="Google Shape;746;p101"/>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Compressed, semantic representations of your data</a:t>
            </a:r>
            <a:endParaRPr/>
          </a:p>
        </p:txBody>
      </p:sp>
      <p:sp>
        <p:nvSpPr>
          <p:cNvPr id="747" name="Google Shape;747;p101"/>
          <p:cNvSpPr txBox="1"/>
          <p:nvPr>
            <p:ph idx="2" type="body"/>
          </p:nvPr>
        </p:nvSpPr>
        <p:spPr>
          <a:xfrm>
            <a:off x="562084" y="1208100"/>
            <a:ext cx="4558200" cy="3112500"/>
          </a:xfrm>
          <a:prstGeom prst="rect">
            <a:avLst/>
          </a:prstGeom>
        </p:spPr>
        <p:txBody>
          <a:bodyPr anchorCtr="0" anchor="ctr" bIns="0" lIns="0" spcFirstLastPara="1" rIns="0" wrap="square" tIns="0">
            <a:noAutofit/>
          </a:bodyPr>
          <a:lstStyle/>
          <a:p>
            <a:pPr indent="-279400" lvl="0" marL="342900" rtl="0" algn="l">
              <a:spcBef>
                <a:spcPts val="800"/>
              </a:spcBef>
              <a:spcAft>
                <a:spcPts val="0"/>
              </a:spcAft>
              <a:buSzPts val="1800"/>
              <a:buChar char="•"/>
            </a:pPr>
            <a:r>
              <a:rPr lang="en"/>
              <a:t>Most advanced machine learning teams have used embeddings for years - but significant effort and expertise required</a:t>
            </a:r>
            <a:endParaRPr/>
          </a:p>
          <a:p>
            <a:pPr indent="0" lvl="0" marL="0" rtl="0" algn="l">
              <a:spcBef>
                <a:spcPts val="800"/>
              </a:spcBef>
              <a:spcAft>
                <a:spcPts val="0"/>
              </a:spcAft>
              <a:buNone/>
            </a:pPr>
            <a:r>
              <a:t/>
            </a:r>
            <a:endParaRPr/>
          </a:p>
          <a:p>
            <a:pPr indent="-279400" lvl="0" marL="342900" rtl="0" algn="l">
              <a:spcBef>
                <a:spcPts val="800"/>
              </a:spcBef>
              <a:spcAft>
                <a:spcPts val="800"/>
              </a:spcAft>
              <a:buSzPts val="1800"/>
              <a:buChar char="•"/>
            </a:pPr>
            <a:r>
              <a:rPr lang="en"/>
              <a:t>LLMs have made embeddings highly accessible, leading to an explosion in use cases</a:t>
            </a:r>
            <a:endParaRPr/>
          </a:p>
        </p:txBody>
      </p:sp>
      <p:pic>
        <p:nvPicPr>
          <p:cNvPr id="748" name="Google Shape;748;p101"/>
          <p:cNvPicPr preferRelativeResize="0"/>
          <p:nvPr/>
        </p:nvPicPr>
        <p:blipFill>
          <a:blip r:embed="rId3">
            <a:alphaModFix/>
          </a:blip>
          <a:stretch>
            <a:fillRect/>
          </a:stretch>
        </p:blipFill>
        <p:spPr>
          <a:xfrm>
            <a:off x="5744227" y="1636163"/>
            <a:ext cx="2827388" cy="25453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37"/>
          <p:cNvSpPr txBox="1"/>
          <p:nvPr>
            <p:ph type="title"/>
          </p:nvPr>
        </p:nvSpPr>
        <p:spPr>
          <a:xfrm>
            <a:off x="188755" y="1752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Technical Architecture</a:t>
            </a:r>
            <a:endParaRPr/>
          </a:p>
        </p:txBody>
      </p:sp>
      <p:pic>
        <p:nvPicPr>
          <p:cNvPr id="1009" name="Google Shape;1009;p137"/>
          <p:cNvPicPr preferRelativeResize="0"/>
          <p:nvPr/>
        </p:nvPicPr>
        <p:blipFill>
          <a:blip r:embed="rId3">
            <a:alphaModFix/>
          </a:blip>
          <a:stretch>
            <a:fillRect/>
          </a:stretch>
        </p:blipFill>
        <p:spPr>
          <a:xfrm>
            <a:off x="805325" y="702598"/>
            <a:ext cx="7428531" cy="4225703"/>
          </a:xfrm>
          <a:prstGeom prst="rect">
            <a:avLst/>
          </a:prstGeom>
          <a:noFill/>
          <a:ln>
            <a:noFill/>
          </a:ln>
        </p:spPr>
      </p:pic>
      <p:sp>
        <p:nvSpPr>
          <p:cNvPr id="1010" name="Google Shape;1010;p137"/>
          <p:cNvSpPr/>
          <p:nvPr/>
        </p:nvSpPr>
        <p:spPr>
          <a:xfrm>
            <a:off x="5988300" y="2554600"/>
            <a:ext cx="360600" cy="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7"/>
          <p:cNvSpPr/>
          <p:nvPr/>
        </p:nvSpPr>
        <p:spPr>
          <a:xfrm>
            <a:off x="7049039" y="2554600"/>
            <a:ext cx="360600" cy="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8"/>
          <p:cNvSpPr txBox="1"/>
          <p:nvPr>
            <p:ph type="title"/>
          </p:nvPr>
        </p:nvSpPr>
        <p:spPr>
          <a:xfrm>
            <a:off x="188755" y="1752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RAG Architecture</a:t>
            </a:r>
            <a:endParaRPr/>
          </a:p>
        </p:txBody>
      </p:sp>
      <p:pic>
        <p:nvPicPr>
          <p:cNvPr id="1017" name="Google Shape;1017;p138"/>
          <p:cNvPicPr preferRelativeResize="0"/>
          <p:nvPr/>
        </p:nvPicPr>
        <p:blipFill>
          <a:blip r:embed="rId3">
            <a:alphaModFix/>
          </a:blip>
          <a:stretch>
            <a:fillRect/>
          </a:stretch>
        </p:blipFill>
        <p:spPr>
          <a:xfrm>
            <a:off x="1345250" y="1176998"/>
            <a:ext cx="5683502" cy="34300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pic>
        <p:nvPicPr>
          <p:cNvPr id="1022" name="Google Shape;1022;p139"/>
          <p:cNvPicPr preferRelativeResize="0"/>
          <p:nvPr/>
        </p:nvPicPr>
        <p:blipFill rotWithShape="1">
          <a:blip r:embed="rId3">
            <a:alphaModFix/>
          </a:blip>
          <a:srcRect b="0" l="0" r="477" t="0"/>
          <a:stretch/>
        </p:blipFill>
        <p:spPr>
          <a:xfrm>
            <a:off x="614825" y="288825"/>
            <a:ext cx="8384701" cy="4730925"/>
          </a:xfrm>
          <a:prstGeom prst="rect">
            <a:avLst/>
          </a:prstGeom>
          <a:noFill/>
          <a:ln>
            <a:noFill/>
          </a:ln>
        </p:spPr>
      </p:pic>
      <p:sp>
        <p:nvSpPr>
          <p:cNvPr id="1023" name="Google Shape;1023;p139"/>
          <p:cNvSpPr txBox="1"/>
          <p:nvPr>
            <p:ph type="title"/>
          </p:nvPr>
        </p:nvSpPr>
        <p:spPr>
          <a:xfrm>
            <a:off x="276675" y="354450"/>
            <a:ext cx="2685600" cy="95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Blueprint for a Q&amp;A bot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0"/>
          <p:cNvSpPr txBox="1"/>
          <p:nvPr>
            <p:ph type="title"/>
          </p:nvPr>
        </p:nvSpPr>
        <p:spPr>
          <a:xfrm>
            <a:off x="561934" y="401698"/>
            <a:ext cx="79944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Databricks Vector Search</a:t>
            </a:r>
            <a:endParaRPr sz="2700"/>
          </a:p>
        </p:txBody>
      </p:sp>
      <p:sp>
        <p:nvSpPr>
          <p:cNvPr id="1029" name="Google Shape;1029;p140"/>
          <p:cNvSpPr txBox="1"/>
          <p:nvPr/>
        </p:nvSpPr>
        <p:spPr>
          <a:xfrm>
            <a:off x="233290" y="2484113"/>
            <a:ext cx="2081400" cy="507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200">
                <a:solidFill>
                  <a:schemeClr val="accent5"/>
                </a:solidFill>
                <a:latin typeface="DM Sans"/>
                <a:ea typeface="DM Sans"/>
                <a:cs typeface="DM Sans"/>
                <a:sym typeface="DM Sans"/>
              </a:rPr>
              <a:t>A Modern Data Platform you can Trust</a:t>
            </a:r>
            <a:endParaRPr sz="1200">
              <a:solidFill>
                <a:schemeClr val="accent5"/>
              </a:solidFill>
              <a:latin typeface="DM Sans"/>
              <a:ea typeface="DM Sans"/>
              <a:cs typeface="DM Sans"/>
              <a:sym typeface="DM Sans"/>
            </a:endParaRPr>
          </a:p>
        </p:txBody>
      </p:sp>
      <p:sp>
        <p:nvSpPr>
          <p:cNvPr id="1030" name="Google Shape;1030;p140"/>
          <p:cNvSpPr txBox="1"/>
          <p:nvPr/>
        </p:nvSpPr>
        <p:spPr>
          <a:xfrm>
            <a:off x="233289" y="2815556"/>
            <a:ext cx="2081400" cy="149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t/>
            </a:r>
            <a:endParaRPr b="1" sz="1100">
              <a:latin typeface="DM Sans"/>
              <a:ea typeface="DM Sans"/>
              <a:cs typeface="DM Sans"/>
              <a:sym typeface="DM Sans"/>
            </a:endParaRPr>
          </a:p>
          <a:p>
            <a:pPr indent="0" lvl="0" marL="0" rtl="0" algn="ctr">
              <a:spcBef>
                <a:spcPts val="0"/>
              </a:spcBef>
              <a:spcAft>
                <a:spcPts val="0"/>
              </a:spcAft>
              <a:buNone/>
            </a:pPr>
            <a:r>
              <a:rPr lang="en" sz="1100">
                <a:solidFill>
                  <a:schemeClr val="dk1"/>
                </a:solidFill>
                <a:latin typeface="DM Sans"/>
                <a:ea typeface="DM Sans"/>
                <a:cs typeface="DM Sans"/>
                <a:sym typeface="DM Sans"/>
              </a:rPr>
              <a:t>Security is </a:t>
            </a:r>
            <a:r>
              <a:rPr b="1" lang="en" sz="1100">
                <a:solidFill>
                  <a:schemeClr val="dk1"/>
                </a:solidFill>
                <a:latin typeface="DM Sans"/>
                <a:ea typeface="DM Sans"/>
                <a:cs typeface="DM Sans"/>
                <a:sym typeface="DM Sans"/>
              </a:rPr>
              <a:t>built into every layer </a:t>
            </a:r>
            <a:r>
              <a:rPr lang="en" sz="1100">
                <a:solidFill>
                  <a:schemeClr val="dk1"/>
                </a:solidFill>
                <a:latin typeface="DM Sans"/>
                <a:ea typeface="DM Sans"/>
                <a:cs typeface="DM Sans"/>
                <a:sym typeface="DM Sans"/>
              </a:rPr>
              <a:t>of the Databricks Lakehouse Platform with data protection applied to your infrastructure, platform, and workloads that are </a:t>
            </a:r>
            <a:r>
              <a:rPr b="1" lang="en" sz="1100">
                <a:solidFill>
                  <a:schemeClr val="dk1"/>
                </a:solidFill>
                <a:latin typeface="DM Sans"/>
                <a:ea typeface="DM Sans"/>
                <a:cs typeface="DM Sans"/>
                <a:sym typeface="DM Sans"/>
              </a:rPr>
              <a:t>consistent</a:t>
            </a:r>
            <a:r>
              <a:rPr lang="en" sz="1100">
                <a:solidFill>
                  <a:schemeClr val="dk1"/>
                </a:solidFill>
                <a:latin typeface="DM Sans"/>
                <a:ea typeface="DM Sans"/>
                <a:cs typeface="DM Sans"/>
                <a:sym typeface="DM Sans"/>
              </a:rPr>
              <a:t> across clouds.</a:t>
            </a:r>
            <a:endParaRPr sz="1100">
              <a:latin typeface="DM Sans"/>
              <a:ea typeface="DM Sans"/>
              <a:cs typeface="DM Sans"/>
              <a:sym typeface="DM Sans"/>
            </a:endParaRPr>
          </a:p>
        </p:txBody>
      </p:sp>
      <p:sp>
        <p:nvSpPr>
          <p:cNvPr id="1031" name="Google Shape;1031;p140"/>
          <p:cNvSpPr txBox="1"/>
          <p:nvPr/>
        </p:nvSpPr>
        <p:spPr>
          <a:xfrm>
            <a:off x="2691918" y="2484113"/>
            <a:ext cx="1626900" cy="5355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600"/>
              </a:spcBef>
              <a:spcAft>
                <a:spcPts val="0"/>
              </a:spcAft>
              <a:buNone/>
            </a:pPr>
            <a:r>
              <a:rPr b="1" lang="en" sz="1200">
                <a:solidFill>
                  <a:schemeClr val="accent5"/>
                </a:solidFill>
                <a:latin typeface="DM Sans"/>
                <a:ea typeface="DM Sans"/>
                <a:cs typeface="DM Sans"/>
                <a:sym typeface="DM Sans"/>
              </a:rPr>
              <a:t>Simplified Security Responsibility</a:t>
            </a:r>
            <a:endParaRPr sz="1200">
              <a:solidFill>
                <a:schemeClr val="accent5"/>
              </a:solidFill>
              <a:latin typeface="DM Sans"/>
              <a:ea typeface="DM Sans"/>
              <a:cs typeface="DM Sans"/>
              <a:sym typeface="DM Sans"/>
            </a:endParaRPr>
          </a:p>
        </p:txBody>
      </p:sp>
      <p:sp>
        <p:nvSpPr>
          <p:cNvPr id="1032" name="Google Shape;1032;p140"/>
          <p:cNvSpPr txBox="1"/>
          <p:nvPr/>
        </p:nvSpPr>
        <p:spPr>
          <a:xfrm>
            <a:off x="2431546" y="2976563"/>
            <a:ext cx="2133900" cy="16707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b="1" lang="en" sz="1100">
                <a:solidFill>
                  <a:schemeClr val="dk1"/>
                </a:solidFill>
                <a:latin typeface="DM Sans"/>
                <a:ea typeface="DM Sans"/>
                <a:cs typeface="DM Sans"/>
                <a:sym typeface="DM Sans"/>
              </a:rPr>
              <a:t>More simple means more secure.</a:t>
            </a:r>
            <a:r>
              <a:rPr lang="en" sz="1100">
                <a:solidFill>
                  <a:schemeClr val="dk1"/>
                </a:solidFill>
                <a:latin typeface="DM Sans"/>
                <a:ea typeface="DM Sans"/>
                <a:cs typeface="DM Sans"/>
                <a:sym typeface="DM Sans"/>
              </a:rPr>
              <a:t> Stay ahead of emerging security threats and misconfigurations by automatically adopting Databricks </a:t>
            </a:r>
            <a:r>
              <a:rPr b="1" lang="en" sz="1100">
                <a:solidFill>
                  <a:schemeClr val="dk1"/>
                </a:solidFill>
                <a:latin typeface="DM Sans"/>
                <a:ea typeface="DM Sans"/>
                <a:cs typeface="DM Sans"/>
                <a:sym typeface="DM Sans"/>
              </a:rPr>
              <a:t>industry-leading security best practices</a:t>
            </a:r>
            <a:r>
              <a:rPr lang="en" sz="1100">
                <a:solidFill>
                  <a:schemeClr val="dk1"/>
                </a:solidFill>
                <a:latin typeface="DM Sans"/>
                <a:ea typeface="DM Sans"/>
                <a:cs typeface="DM Sans"/>
                <a:sym typeface="DM Sans"/>
              </a:rPr>
              <a:t> by the staff who know it best.</a:t>
            </a:r>
            <a:endParaRPr sz="1100"/>
          </a:p>
        </p:txBody>
      </p:sp>
      <p:sp>
        <p:nvSpPr>
          <p:cNvPr id="1033" name="Google Shape;1033;p140"/>
          <p:cNvSpPr txBox="1"/>
          <p:nvPr/>
        </p:nvSpPr>
        <p:spPr>
          <a:xfrm>
            <a:off x="5026007" y="2484113"/>
            <a:ext cx="1446900" cy="5355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600"/>
              </a:spcBef>
              <a:spcAft>
                <a:spcPts val="0"/>
              </a:spcAft>
              <a:buNone/>
            </a:pPr>
            <a:r>
              <a:rPr b="1" lang="en" sz="1200">
                <a:solidFill>
                  <a:schemeClr val="accent5"/>
                </a:solidFill>
                <a:latin typeface="DM Sans"/>
                <a:ea typeface="DM Sans"/>
                <a:cs typeface="DM Sans"/>
                <a:sym typeface="DM Sans"/>
              </a:rPr>
              <a:t>Complete Data Control</a:t>
            </a:r>
            <a:endParaRPr sz="1200">
              <a:solidFill>
                <a:schemeClr val="accent5"/>
              </a:solidFill>
              <a:latin typeface="DM Sans"/>
              <a:ea typeface="DM Sans"/>
              <a:cs typeface="DM Sans"/>
              <a:sym typeface="DM Sans"/>
            </a:endParaRPr>
          </a:p>
        </p:txBody>
      </p:sp>
      <p:sp>
        <p:nvSpPr>
          <p:cNvPr id="1034" name="Google Shape;1034;p140"/>
          <p:cNvSpPr txBox="1"/>
          <p:nvPr/>
        </p:nvSpPr>
        <p:spPr>
          <a:xfrm>
            <a:off x="4682459" y="2976563"/>
            <a:ext cx="2133900" cy="985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Maintain complete control over your data with a </a:t>
            </a:r>
            <a:r>
              <a:rPr b="1" lang="en" sz="1100">
                <a:solidFill>
                  <a:schemeClr val="dk1"/>
                </a:solidFill>
                <a:latin typeface="DM Sans"/>
                <a:ea typeface="DM Sans"/>
                <a:cs typeface="DM Sans"/>
                <a:sym typeface="DM Sans"/>
              </a:rPr>
              <a:t>unified governance model</a:t>
            </a:r>
            <a:r>
              <a:rPr lang="en" sz="1100">
                <a:solidFill>
                  <a:schemeClr val="dk1"/>
                </a:solidFill>
                <a:latin typeface="DM Sans"/>
                <a:ea typeface="DM Sans"/>
                <a:cs typeface="DM Sans"/>
                <a:sym typeface="DM Sans"/>
              </a:rPr>
              <a:t> and a consistent set of controls for </a:t>
            </a:r>
            <a:r>
              <a:rPr b="1" lang="en" sz="1100">
                <a:solidFill>
                  <a:schemeClr val="dk1"/>
                </a:solidFill>
                <a:latin typeface="DM Sans"/>
                <a:ea typeface="DM Sans"/>
                <a:cs typeface="DM Sans"/>
                <a:sym typeface="DM Sans"/>
              </a:rPr>
              <a:t>data sharing</a:t>
            </a:r>
            <a:r>
              <a:rPr lang="en" sz="1100">
                <a:solidFill>
                  <a:schemeClr val="dk1"/>
                </a:solidFill>
                <a:latin typeface="DM Sans"/>
                <a:ea typeface="DM Sans"/>
                <a:cs typeface="DM Sans"/>
                <a:sym typeface="DM Sans"/>
              </a:rPr>
              <a:t> and </a:t>
            </a:r>
            <a:r>
              <a:rPr b="1" lang="en" sz="1100">
                <a:solidFill>
                  <a:schemeClr val="dk1"/>
                </a:solidFill>
                <a:latin typeface="DM Sans"/>
                <a:ea typeface="DM Sans"/>
                <a:cs typeface="DM Sans"/>
                <a:sym typeface="DM Sans"/>
              </a:rPr>
              <a:t>encryption</a:t>
            </a:r>
            <a:r>
              <a:rPr lang="en" sz="1100">
                <a:solidFill>
                  <a:schemeClr val="dk1"/>
                </a:solidFill>
                <a:latin typeface="DM Sans"/>
                <a:ea typeface="DM Sans"/>
                <a:cs typeface="DM Sans"/>
                <a:sym typeface="DM Sans"/>
              </a:rPr>
              <a:t>.</a:t>
            </a:r>
            <a:endParaRPr sz="1100">
              <a:latin typeface="DM Sans"/>
              <a:ea typeface="DM Sans"/>
              <a:cs typeface="DM Sans"/>
              <a:sym typeface="DM Sans"/>
            </a:endParaRPr>
          </a:p>
        </p:txBody>
      </p:sp>
      <p:sp>
        <p:nvSpPr>
          <p:cNvPr id="1035" name="Google Shape;1035;p140"/>
          <p:cNvSpPr txBox="1"/>
          <p:nvPr/>
        </p:nvSpPr>
        <p:spPr>
          <a:xfrm>
            <a:off x="7228086" y="2465156"/>
            <a:ext cx="1387800" cy="5355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600"/>
              </a:spcBef>
              <a:spcAft>
                <a:spcPts val="0"/>
              </a:spcAft>
              <a:buNone/>
            </a:pPr>
            <a:r>
              <a:rPr b="1" lang="en" sz="1200">
                <a:solidFill>
                  <a:schemeClr val="accent5"/>
                </a:solidFill>
                <a:latin typeface="DM Sans"/>
                <a:ea typeface="DM Sans"/>
                <a:cs typeface="DM Sans"/>
                <a:sym typeface="DM Sans"/>
              </a:rPr>
              <a:t>Secure by Design</a:t>
            </a:r>
            <a:endParaRPr sz="1200">
              <a:solidFill>
                <a:schemeClr val="accent5"/>
              </a:solidFill>
              <a:latin typeface="DM Sans"/>
              <a:ea typeface="DM Sans"/>
              <a:cs typeface="DM Sans"/>
              <a:sym typeface="DM Sans"/>
            </a:endParaRPr>
          </a:p>
        </p:txBody>
      </p:sp>
      <p:sp>
        <p:nvSpPr>
          <p:cNvPr id="1036" name="Google Shape;1036;p140"/>
          <p:cNvSpPr txBox="1"/>
          <p:nvPr/>
        </p:nvSpPr>
        <p:spPr>
          <a:xfrm>
            <a:off x="6933375" y="3002372"/>
            <a:ext cx="1977300" cy="1154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chemeClr val="dk1"/>
                </a:solidFill>
                <a:latin typeface="DM Sans"/>
                <a:ea typeface="DM Sans"/>
                <a:cs typeface="DM Sans"/>
                <a:sym typeface="DM Sans"/>
              </a:rPr>
              <a:t>Secure your workloads with </a:t>
            </a:r>
            <a:r>
              <a:rPr b="1" lang="en" sz="1100">
                <a:solidFill>
                  <a:schemeClr val="dk1"/>
                </a:solidFill>
                <a:latin typeface="DM Sans"/>
                <a:ea typeface="DM Sans"/>
                <a:cs typeface="DM Sans"/>
                <a:sym typeface="DM Sans"/>
              </a:rPr>
              <a:t>multiple layers of isolation</a:t>
            </a:r>
            <a:r>
              <a:rPr lang="en" sz="1100">
                <a:solidFill>
                  <a:schemeClr val="dk1"/>
                </a:solidFill>
                <a:latin typeface="DM Sans"/>
                <a:ea typeface="DM Sans"/>
                <a:cs typeface="DM Sans"/>
                <a:sym typeface="DM Sans"/>
              </a:rPr>
              <a:t> to ensure that compute clusters are </a:t>
            </a:r>
            <a:r>
              <a:rPr b="1" lang="en" sz="1100">
                <a:solidFill>
                  <a:schemeClr val="dk1"/>
                </a:solidFill>
                <a:latin typeface="DM Sans"/>
                <a:ea typeface="DM Sans"/>
                <a:cs typeface="DM Sans"/>
                <a:sym typeface="DM Sans"/>
              </a:rPr>
              <a:t>100% dedicated</a:t>
            </a:r>
            <a:r>
              <a:rPr lang="en" sz="1100">
                <a:solidFill>
                  <a:schemeClr val="dk1"/>
                </a:solidFill>
                <a:latin typeface="DM Sans"/>
                <a:ea typeface="DM Sans"/>
                <a:cs typeface="DM Sans"/>
                <a:sym typeface="DM Sans"/>
              </a:rPr>
              <a:t> to you and never re-used</a:t>
            </a:r>
            <a:r>
              <a:rPr lang="en" sz="1100">
                <a:latin typeface="DM Sans"/>
                <a:ea typeface="DM Sans"/>
                <a:cs typeface="DM Sans"/>
                <a:sym typeface="DM Sans"/>
              </a:rPr>
              <a:t>.</a:t>
            </a:r>
            <a:endParaRPr sz="1100">
              <a:latin typeface="DM Sans"/>
              <a:ea typeface="DM Sans"/>
              <a:cs typeface="DM Sans"/>
              <a:sym typeface="DM Sans"/>
            </a:endParaRPr>
          </a:p>
        </p:txBody>
      </p:sp>
      <p:pic>
        <p:nvPicPr>
          <p:cNvPr id="1037" name="Google Shape;1037;p140"/>
          <p:cNvPicPr preferRelativeResize="0"/>
          <p:nvPr/>
        </p:nvPicPr>
        <p:blipFill rotWithShape="1">
          <a:blip r:embed="rId3">
            <a:alphaModFix/>
          </a:blip>
          <a:srcRect b="0" l="0" r="0" t="0"/>
          <a:stretch/>
        </p:blipFill>
        <p:spPr>
          <a:xfrm>
            <a:off x="5377218" y="1672399"/>
            <a:ext cx="744279" cy="744273"/>
          </a:xfrm>
          <a:prstGeom prst="rect">
            <a:avLst/>
          </a:prstGeom>
          <a:noFill/>
          <a:ln>
            <a:noFill/>
          </a:ln>
        </p:spPr>
      </p:pic>
      <p:pic>
        <p:nvPicPr>
          <p:cNvPr id="1038" name="Google Shape;1038;p140"/>
          <p:cNvPicPr preferRelativeResize="0"/>
          <p:nvPr/>
        </p:nvPicPr>
        <p:blipFill rotWithShape="1">
          <a:blip r:embed="rId4">
            <a:alphaModFix/>
          </a:blip>
          <a:srcRect b="0" l="0" r="0" t="0"/>
          <a:stretch/>
        </p:blipFill>
        <p:spPr>
          <a:xfrm>
            <a:off x="3126272" y="1672399"/>
            <a:ext cx="744279" cy="744273"/>
          </a:xfrm>
          <a:prstGeom prst="rect">
            <a:avLst/>
          </a:prstGeom>
          <a:noFill/>
          <a:ln>
            <a:noFill/>
          </a:ln>
        </p:spPr>
      </p:pic>
      <p:pic>
        <p:nvPicPr>
          <p:cNvPr id="1039" name="Google Shape;1039;p140"/>
          <p:cNvPicPr preferRelativeResize="0"/>
          <p:nvPr/>
        </p:nvPicPr>
        <p:blipFill rotWithShape="1">
          <a:blip r:embed="rId5">
            <a:alphaModFix/>
          </a:blip>
          <a:srcRect b="0" l="0" r="0" t="0"/>
          <a:stretch/>
        </p:blipFill>
        <p:spPr>
          <a:xfrm>
            <a:off x="875310" y="1720682"/>
            <a:ext cx="744272" cy="744272"/>
          </a:xfrm>
          <a:prstGeom prst="rect">
            <a:avLst/>
          </a:prstGeom>
          <a:noFill/>
          <a:ln>
            <a:noFill/>
          </a:ln>
        </p:spPr>
      </p:pic>
      <p:pic>
        <p:nvPicPr>
          <p:cNvPr id="1040" name="Google Shape;1040;p140"/>
          <p:cNvPicPr preferRelativeResize="0"/>
          <p:nvPr/>
        </p:nvPicPr>
        <p:blipFill rotWithShape="1">
          <a:blip r:embed="rId6">
            <a:alphaModFix/>
          </a:blip>
          <a:srcRect b="0" l="0" r="0" t="0"/>
          <a:stretch/>
        </p:blipFill>
        <p:spPr>
          <a:xfrm>
            <a:off x="7549815" y="1672399"/>
            <a:ext cx="744279" cy="744273"/>
          </a:xfrm>
          <a:prstGeom prst="rect">
            <a:avLst/>
          </a:prstGeom>
          <a:noFill/>
          <a:ln>
            <a:noFill/>
          </a:ln>
        </p:spPr>
      </p:pic>
      <p:sp>
        <p:nvSpPr>
          <p:cNvPr id="1041" name="Google Shape;1041;p140"/>
          <p:cNvSpPr txBox="1"/>
          <p:nvPr>
            <p:ph idx="1" type="subTitle"/>
          </p:nvPr>
        </p:nvSpPr>
        <p:spPr>
          <a:xfrm>
            <a:off x="573606" y="881027"/>
            <a:ext cx="79944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Serverless Vector Search is the simplest way to securely integrate vector searching with the Databricks Lakehouse Platform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1"/>
          <p:cNvSpPr txBox="1"/>
          <p:nvPr/>
        </p:nvSpPr>
        <p:spPr>
          <a:xfrm>
            <a:off x="3791092" y="1224788"/>
            <a:ext cx="5235900" cy="368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500">
                <a:latin typeface="DM Sans"/>
                <a:ea typeface="DM Sans"/>
                <a:cs typeface="DM Sans"/>
                <a:sym typeface="DM Sans"/>
              </a:rPr>
              <a:t>Vector Search</a:t>
            </a:r>
            <a:endParaRPr b="1" sz="1500">
              <a:latin typeface="DM Sans"/>
              <a:ea typeface="DM Sans"/>
              <a:cs typeface="DM Sans"/>
              <a:sym typeface="DM Sans"/>
            </a:endParaRPr>
          </a:p>
          <a:p>
            <a:pPr indent="-241300" lvl="0" marL="342900" marR="0" rtl="0" algn="l">
              <a:lnSpc>
                <a:spcPct val="100000"/>
              </a:lnSpc>
              <a:spcBef>
                <a:spcPts val="300"/>
              </a:spcBef>
              <a:spcAft>
                <a:spcPts val="0"/>
              </a:spcAft>
              <a:buSzPts val="1200"/>
              <a:buFont typeface="DM Sans"/>
              <a:buChar char="●"/>
            </a:pPr>
            <a:r>
              <a:rPr lang="en" sz="1200">
                <a:latin typeface="DM Sans"/>
                <a:ea typeface="DM Sans"/>
                <a:cs typeface="DM Sans"/>
                <a:sym typeface="DM Sans"/>
              </a:rPr>
              <a:t>Access is placed to the Databricks Vector Search API in the Control Plane</a:t>
            </a:r>
            <a:endParaRPr sz="1200">
              <a:latin typeface="DM Sans"/>
              <a:ea typeface="DM Sans"/>
              <a:cs typeface="DM Sans"/>
              <a:sym typeface="DM Sans"/>
            </a:endParaRPr>
          </a:p>
          <a:p>
            <a:pPr indent="-241300" lvl="0" marL="342900" marR="0" rtl="0" algn="l">
              <a:lnSpc>
                <a:spcPct val="100000"/>
              </a:lnSpc>
              <a:spcBef>
                <a:spcPts val="300"/>
              </a:spcBef>
              <a:spcAft>
                <a:spcPts val="0"/>
              </a:spcAft>
              <a:buSzPts val="1200"/>
              <a:buFont typeface="DM Sans"/>
              <a:buChar char="●"/>
            </a:pPr>
            <a:r>
              <a:rPr lang="en" sz="1200">
                <a:latin typeface="DM Sans"/>
                <a:ea typeface="DM Sans"/>
                <a:cs typeface="DM Sans"/>
                <a:sym typeface="DM Sans"/>
              </a:rPr>
              <a:t>User access is controlled by Unity Catalog</a:t>
            </a:r>
            <a:endParaRPr sz="1200">
              <a:latin typeface="DM Sans"/>
              <a:ea typeface="DM Sans"/>
              <a:cs typeface="DM Sans"/>
              <a:sym typeface="DM Sans"/>
            </a:endParaRPr>
          </a:p>
          <a:p>
            <a:pPr indent="0" lvl="0" marL="0" rtl="0" algn="l">
              <a:spcBef>
                <a:spcPts val="800"/>
              </a:spcBef>
              <a:spcAft>
                <a:spcPts val="0"/>
              </a:spcAft>
              <a:buNone/>
            </a:pPr>
            <a:r>
              <a:rPr b="1" lang="en" sz="1500">
                <a:latin typeface="DM Sans"/>
                <a:ea typeface="DM Sans"/>
                <a:cs typeface="DM Sans"/>
                <a:sym typeface="DM Sans"/>
              </a:rPr>
              <a:t>Data</a:t>
            </a:r>
            <a:endParaRPr b="1" sz="1500">
              <a:latin typeface="DM Sans"/>
              <a:ea typeface="DM Sans"/>
              <a:cs typeface="DM Sans"/>
              <a:sym typeface="DM Sans"/>
            </a:endParaRPr>
          </a:p>
          <a:p>
            <a:pPr indent="-241300" lvl="0" marL="342900" rtl="0" algn="l">
              <a:spcBef>
                <a:spcPts val="300"/>
              </a:spcBef>
              <a:spcAft>
                <a:spcPts val="0"/>
              </a:spcAft>
              <a:buSzPts val="1200"/>
              <a:buFont typeface="DM Sans"/>
              <a:buChar char="●"/>
            </a:pPr>
            <a:r>
              <a:rPr lang="en" sz="1200">
                <a:latin typeface="DM Sans"/>
                <a:ea typeface="DM Sans"/>
                <a:cs typeface="DM Sans"/>
                <a:sym typeface="DM Sans"/>
              </a:rPr>
              <a:t>All local and attached disks are dedicated to one customer </a:t>
            </a:r>
            <a:endParaRPr sz="1200">
              <a:latin typeface="DM Sans"/>
              <a:ea typeface="DM Sans"/>
              <a:cs typeface="DM Sans"/>
              <a:sym typeface="DM Sans"/>
            </a:endParaRPr>
          </a:p>
          <a:p>
            <a:pPr indent="-241300" lvl="0" marL="342900" rtl="0" algn="l">
              <a:spcBef>
                <a:spcPts val="300"/>
              </a:spcBef>
              <a:spcAft>
                <a:spcPts val="0"/>
              </a:spcAft>
              <a:buSzPts val="1200"/>
              <a:buFont typeface="DM Sans"/>
              <a:buChar char="●"/>
            </a:pPr>
            <a:r>
              <a:rPr lang="en" sz="1200">
                <a:latin typeface="DM Sans"/>
                <a:ea typeface="DM Sans"/>
                <a:cs typeface="DM Sans"/>
                <a:sym typeface="DM Sans"/>
              </a:rPr>
              <a:t>All storage is encrypted at rest using AES 256</a:t>
            </a:r>
            <a:endParaRPr sz="1200">
              <a:latin typeface="DM Sans"/>
              <a:ea typeface="DM Sans"/>
              <a:cs typeface="DM Sans"/>
              <a:sym typeface="DM Sans"/>
            </a:endParaRPr>
          </a:p>
          <a:p>
            <a:pPr indent="-241300" lvl="0" marL="342900" rtl="0" algn="l">
              <a:spcBef>
                <a:spcPts val="300"/>
              </a:spcBef>
              <a:spcAft>
                <a:spcPts val="0"/>
              </a:spcAft>
              <a:buSzPts val="1200"/>
              <a:buFont typeface="DM Sans"/>
              <a:buChar char="●"/>
            </a:pPr>
            <a:r>
              <a:rPr lang="en" sz="1200">
                <a:latin typeface="DM Sans"/>
                <a:ea typeface="DM Sans"/>
                <a:cs typeface="DM Sans"/>
                <a:sym typeface="DM Sans"/>
              </a:rPr>
              <a:t>Data is destroyed using cloud native services when terminated</a:t>
            </a:r>
            <a:endParaRPr sz="1200">
              <a:latin typeface="DM Sans"/>
              <a:ea typeface="DM Sans"/>
              <a:cs typeface="DM Sans"/>
              <a:sym typeface="DM Sans"/>
            </a:endParaRPr>
          </a:p>
          <a:p>
            <a:pPr indent="0" lvl="0" marL="0" marR="0" rtl="0" algn="l">
              <a:lnSpc>
                <a:spcPct val="100000"/>
              </a:lnSpc>
              <a:spcBef>
                <a:spcPts val="800"/>
              </a:spcBef>
              <a:spcAft>
                <a:spcPts val="0"/>
              </a:spcAft>
              <a:buNone/>
            </a:pPr>
            <a:r>
              <a:rPr b="1" lang="en" sz="1500">
                <a:latin typeface="DM Sans"/>
                <a:ea typeface="DM Sans"/>
                <a:cs typeface="DM Sans"/>
                <a:sym typeface="DM Sans"/>
              </a:rPr>
              <a:t>Compute</a:t>
            </a:r>
            <a:endParaRPr b="1" sz="1500">
              <a:latin typeface="DM Sans"/>
              <a:ea typeface="DM Sans"/>
              <a:cs typeface="DM Sans"/>
              <a:sym typeface="DM Sans"/>
            </a:endParaRPr>
          </a:p>
          <a:p>
            <a:pPr indent="-241300" lvl="0" marL="342900" rtl="0" algn="l">
              <a:lnSpc>
                <a:spcPct val="115000"/>
              </a:lnSpc>
              <a:spcBef>
                <a:spcPts val="300"/>
              </a:spcBef>
              <a:spcAft>
                <a:spcPts val="0"/>
              </a:spcAft>
              <a:buSzPts val="1200"/>
              <a:buFont typeface="DM Sans"/>
              <a:buChar char="●"/>
            </a:pPr>
            <a:r>
              <a:rPr lang="en" sz="1200">
                <a:latin typeface="DM Sans"/>
                <a:ea typeface="DM Sans"/>
                <a:cs typeface="DM Sans"/>
                <a:sym typeface="DM Sans"/>
              </a:rPr>
              <a:t>Dedicated to a customer &amp; wiped after use</a:t>
            </a:r>
            <a:endParaRPr sz="1200">
              <a:latin typeface="DM Sans"/>
              <a:ea typeface="DM Sans"/>
              <a:cs typeface="DM Sans"/>
              <a:sym typeface="DM Sans"/>
            </a:endParaRPr>
          </a:p>
          <a:p>
            <a:pPr indent="-241300" lvl="0" marL="342900" rtl="0" algn="l">
              <a:lnSpc>
                <a:spcPct val="115000"/>
              </a:lnSpc>
              <a:spcBef>
                <a:spcPts val="0"/>
              </a:spcBef>
              <a:spcAft>
                <a:spcPts val="0"/>
              </a:spcAft>
              <a:buSzPts val="1200"/>
              <a:buFont typeface="DM Sans"/>
              <a:buChar char="●"/>
            </a:pPr>
            <a:r>
              <a:rPr lang="en" sz="1200">
                <a:latin typeface="DM Sans"/>
                <a:ea typeface="DM Sans"/>
                <a:cs typeface="DM Sans"/>
                <a:sym typeface="DM Sans"/>
              </a:rPr>
              <a:t>No privileges or credentials for other systems</a:t>
            </a:r>
            <a:endParaRPr sz="1200">
              <a:latin typeface="DM Sans"/>
              <a:ea typeface="DM Sans"/>
              <a:cs typeface="DM Sans"/>
              <a:sym typeface="DM Sans"/>
            </a:endParaRPr>
          </a:p>
          <a:p>
            <a:pPr indent="0" lvl="0" marL="0" marR="0" rtl="0" algn="l">
              <a:lnSpc>
                <a:spcPct val="100000"/>
              </a:lnSpc>
              <a:spcBef>
                <a:spcPts val="800"/>
              </a:spcBef>
              <a:spcAft>
                <a:spcPts val="0"/>
              </a:spcAft>
              <a:buNone/>
            </a:pPr>
            <a:r>
              <a:rPr b="1" lang="en" sz="1500">
                <a:latin typeface="DM Sans"/>
                <a:ea typeface="DM Sans"/>
                <a:cs typeface="DM Sans"/>
                <a:sym typeface="DM Sans"/>
              </a:rPr>
              <a:t>Network</a:t>
            </a:r>
            <a:endParaRPr b="1" sz="1500">
              <a:latin typeface="DM Sans"/>
              <a:ea typeface="DM Sans"/>
              <a:cs typeface="DM Sans"/>
              <a:sym typeface="DM Sans"/>
            </a:endParaRPr>
          </a:p>
          <a:p>
            <a:pPr indent="-241300" lvl="0" marL="342900" rtl="0" algn="l">
              <a:spcBef>
                <a:spcPts val="0"/>
              </a:spcBef>
              <a:spcAft>
                <a:spcPts val="0"/>
              </a:spcAft>
              <a:buSzPts val="1200"/>
              <a:buFont typeface="DM Sans"/>
              <a:buChar char="●"/>
            </a:pPr>
            <a:r>
              <a:rPr lang="en" sz="1200">
                <a:latin typeface="DM Sans"/>
                <a:ea typeface="DM Sans"/>
                <a:cs typeface="DM Sans"/>
                <a:sym typeface="DM Sans"/>
              </a:rPr>
              <a:t>No public IP addresses are used</a:t>
            </a:r>
            <a:endParaRPr sz="1200">
              <a:latin typeface="DM Sans"/>
              <a:ea typeface="DM Sans"/>
              <a:cs typeface="DM Sans"/>
              <a:sym typeface="DM Sans"/>
            </a:endParaRPr>
          </a:p>
          <a:p>
            <a:pPr indent="-241300" lvl="0" marL="342900" rtl="0" algn="l">
              <a:spcBef>
                <a:spcPts val="0"/>
              </a:spcBef>
              <a:spcAft>
                <a:spcPts val="0"/>
              </a:spcAft>
              <a:buSzPts val="1200"/>
              <a:buFont typeface="DM Sans"/>
              <a:buChar char="●"/>
            </a:pPr>
            <a:r>
              <a:rPr lang="en" sz="1200">
                <a:latin typeface="DM Sans"/>
                <a:ea typeface="DM Sans"/>
                <a:cs typeface="DM Sans"/>
                <a:sym typeface="DM Sans"/>
              </a:rPr>
              <a:t>No outbound connectivity is allowed</a:t>
            </a:r>
            <a:endParaRPr sz="1200">
              <a:latin typeface="DM Sans"/>
              <a:ea typeface="DM Sans"/>
              <a:cs typeface="DM Sans"/>
              <a:sym typeface="DM Sans"/>
            </a:endParaRPr>
          </a:p>
          <a:p>
            <a:pPr indent="-241300" lvl="0" marL="342900" rtl="0" algn="l">
              <a:spcBef>
                <a:spcPts val="0"/>
              </a:spcBef>
              <a:spcAft>
                <a:spcPts val="0"/>
              </a:spcAft>
              <a:buSzPts val="1200"/>
              <a:buFont typeface="DM Sans"/>
              <a:buChar char="●"/>
            </a:pPr>
            <a:r>
              <a:rPr lang="en" sz="1200">
                <a:latin typeface="DM Sans"/>
                <a:ea typeface="DM Sans"/>
                <a:cs typeface="DM Sans"/>
                <a:sym typeface="DM Sans"/>
              </a:rPr>
              <a:t>Ingress traffic from authorized sources only</a:t>
            </a:r>
            <a:endParaRPr sz="1100">
              <a:latin typeface="DM Sans"/>
              <a:ea typeface="DM Sans"/>
              <a:cs typeface="DM Sans"/>
              <a:sym typeface="DM Sans"/>
            </a:endParaRPr>
          </a:p>
        </p:txBody>
      </p:sp>
      <p:sp>
        <p:nvSpPr>
          <p:cNvPr id="1047" name="Google Shape;1047;p141"/>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Multiple Layers of Isolation</a:t>
            </a:r>
            <a:endParaRPr/>
          </a:p>
        </p:txBody>
      </p:sp>
      <p:sp>
        <p:nvSpPr>
          <p:cNvPr id="1048" name="Google Shape;1048;p141"/>
          <p:cNvSpPr txBox="1"/>
          <p:nvPr>
            <p:ph idx="12" type="sldNum"/>
          </p:nvPr>
        </p:nvSpPr>
        <p:spPr>
          <a:xfrm>
            <a:off x="8327503" y="4854975"/>
            <a:ext cx="243300" cy="1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1049" name="Google Shape;1049;p141"/>
          <p:cNvGrpSpPr/>
          <p:nvPr/>
        </p:nvGrpSpPr>
        <p:grpSpPr>
          <a:xfrm>
            <a:off x="299789" y="1303650"/>
            <a:ext cx="3281369" cy="3326400"/>
            <a:chOff x="399612" y="1738200"/>
            <a:chExt cx="4373993" cy="4435200"/>
          </a:xfrm>
        </p:grpSpPr>
        <p:grpSp>
          <p:nvGrpSpPr>
            <p:cNvPr id="1050" name="Google Shape;1050;p141"/>
            <p:cNvGrpSpPr/>
            <p:nvPr/>
          </p:nvGrpSpPr>
          <p:grpSpPr>
            <a:xfrm>
              <a:off x="399612" y="1738200"/>
              <a:ext cx="4373993" cy="4435200"/>
              <a:chOff x="399600" y="1738200"/>
              <a:chExt cx="5196000" cy="4435200"/>
            </a:xfrm>
          </p:grpSpPr>
          <p:sp>
            <p:nvSpPr>
              <p:cNvPr id="1051" name="Google Shape;1051;p141"/>
              <p:cNvSpPr/>
              <p:nvPr/>
            </p:nvSpPr>
            <p:spPr>
              <a:xfrm>
                <a:off x="399600" y="1738200"/>
                <a:ext cx="5196000" cy="4435200"/>
              </a:xfrm>
              <a:prstGeom prst="roundRect">
                <a:avLst>
                  <a:gd fmla="val 16667" name="adj"/>
                </a:avLst>
              </a:prstGeom>
              <a:solidFill>
                <a:srgbClr val="EFEFEF"/>
              </a:solidFill>
              <a:ln cap="flat" cmpd="sng" w="19050">
                <a:solidFill>
                  <a:srgbClr val="666666"/>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t/>
                </a:r>
                <a:endParaRPr sz="1800">
                  <a:latin typeface="DM Sans Medium"/>
                  <a:ea typeface="DM Sans Medium"/>
                  <a:cs typeface="DM Sans Medium"/>
                  <a:sym typeface="DM Sans Medium"/>
                </a:endParaRPr>
              </a:p>
              <a:p>
                <a:pPr indent="0" lvl="0" marL="0" rtl="0" algn="ctr">
                  <a:spcBef>
                    <a:spcPts val="0"/>
                  </a:spcBef>
                  <a:spcAft>
                    <a:spcPts val="0"/>
                  </a:spcAft>
                  <a:buNone/>
                </a:pPr>
                <a:r>
                  <a:t/>
                </a:r>
                <a:endParaRPr sz="1800">
                  <a:latin typeface="DM Sans Medium"/>
                  <a:ea typeface="DM Sans Medium"/>
                  <a:cs typeface="DM Sans Medium"/>
                  <a:sym typeface="DM Sans Medium"/>
                </a:endParaRPr>
              </a:p>
            </p:txBody>
          </p:sp>
          <p:sp>
            <p:nvSpPr>
              <p:cNvPr id="1052" name="Google Shape;1052;p141"/>
              <p:cNvSpPr txBox="1"/>
              <p:nvPr/>
            </p:nvSpPr>
            <p:spPr>
              <a:xfrm>
                <a:off x="1497600" y="5602279"/>
                <a:ext cx="3000000" cy="554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800">
                    <a:latin typeface="DM Sans Medium"/>
                    <a:ea typeface="DM Sans Medium"/>
                    <a:cs typeface="DM Sans Medium"/>
                    <a:sym typeface="DM Sans Medium"/>
                  </a:rPr>
                  <a:t>Network</a:t>
                </a:r>
                <a:endParaRPr sz="1800">
                  <a:latin typeface="DM Sans Medium"/>
                  <a:ea typeface="DM Sans Medium"/>
                  <a:cs typeface="DM Sans Medium"/>
                  <a:sym typeface="DM Sans Medium"/>
                </a:endParaRPr>
              </a:p>
            </p:txBody>
          </p:sp>
        </p:grpSp>
        <p:grpSp>
          <p:nvGrpSpPr>
            <p:cNvPr id="1053" name="Google Shape;1053;p141"/>
            <p:cNvGrpSpPr/>
            <p:nvPr/>
          </p:nvGrpSpPr>
          <p:grpSpPr>
            <a:xfrm>
              <a:off x="1028436" y="2251961"/>
              <a:ext cx="3116344" cy="3342900"/>
              <a:chOff x="1146600" y="2109975"/>
              <a:chExt cx="3702000" cy="3342900"/>
            </a:xfrm>
          </p:grpSpPr>
          <p:sp>
            <p:nvSpPr>
              <p:cNvPr id="1054" name="Google Shape;1054;p141"/>
              <p:cNvSpPr/>
              <p:nvPr/>
            </p:nvSpPr>
            <p:spPr>
              <a:xfrm>
                <a:off x="1146600" y="2109975"/>
                <a:ext cx="3702000" cy="3342900"/>
              </a:xfrm>
              <a:prstGeom prst="roundRect">
                <a:avLst>
                  <a:gd fmla="val 16667" name="adj"/>
                </a:avLst>
              </a:prstGeom>
              <a:solidFill>
                <a:srgbClr val="D9D9D9"/>
              </a:solidFill>
              <a:ln cap="flat" cmpd="sng" w="19050">
                <a:solidFill>
                  <a:srgbClr val="666666"/>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t/>
                </a:r>
                <a:endParaRPr sz="1800">
                  <a:latin typeface="DM Sans Medium"/>
                  <a:ea typeface="DM Sans Medium"/>
                  <a:cs typeface="DM Sans Medium"/>
                  <a:sym typeface="DM Sans Medium"/>
                </a:endParaRPr>
              </a:p>
            </p:txBody>
          </p:sp>
          <p:sp>
            <p:nvSpPr>
              <p:cNvPr id="1055" name="Google Shape;1055;p141"/>
              <p:cNvSpPr txBox="1"/>
              <p:nvPr/>
            </p:nvSpPr>
            <p:spPr>
              <a:xfrm>
                <a:off x="1497600" y="4892867"/>
                <a:ext cx="3000000" cy="554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800">
                    <a:latin typeface="DM Sans Medium"/>
                    <a:ea typeface="DM Sans Medium"/>
                    <a:cs typeface="DM Sans Medium"/>
                    <a:sym typeface="DM Sans Medium"/>
                  </a:rPr>
                  <a:t>Compute</a:t>
                </a:r>
                <a:endParaRPr sz="1800">
                  <a:latin typeface="DM Sans Medium"/>
                  <a:ea typeface="DM Sans Medium"/>
                  <a:cs typeface="DM Sans Medium"/>
                  <a:sym typeface="DM Sans Medium"/>
                </a:endParaRPr>
              </a:p>
            </p:txBody>
          </p:sp>
        </p:grpSp>
        <p:grpSp>
          <p:nvGrpSpPr>
            <p:cNvPr id="1056" name="Google Shape;1056;p141"/>
            <p:cNvGrpSpPr/>
            <p:nvPr/>
          </p:nvGrpSpPr>
          <p:grpSpPr>
            <a:xfrm>
              <a:off x="1323908" y="2804889"/>
              <a:ext cx="2525400" cy="2258636"/>
              <a:chOff x="1497600" y="2667925"/>
              <a:chExt cx="3000000" cy="2086500"/>
            </a:xfrm>
          </p:grpSpPr>
          <p:sp>
            <p:nvSpPr>
              <p:cNvPr id="1057" name="Google Shape;1057;p141"/>
              <p:cNvSpPr/>
              <p:nvPr/>
            </p:nvSpPr>
            <p:spPr>
              <a:xfrm>
                <a:off x="1637850" y="2667925"/>
                <a:ext cx="2719500" cy="2086500"/>
              </a:xfrm>
              <a:prstGeom prst="roundRect">
                <a:avLst>
                  <a:gd fmla="val 16667" name="adj"/>
                </a:avLst>
              </a:prstGeom>
              <a:solidFill>
                <a:srgbClr val="B7B7B7"/>
              </a:solidFill>
              <a:ln cap="flat" cmpd="sng" w="19050">
                <a:solidFill>
                  <a:srgbClr val="666666"/>
                </a:solidFill>
                <a:prstDash val="solid"/>
                <a:round/>
                <a:headEnd len="sm" w="sm" type="none"/>
                <a:tailEnd len="sm" w="sm" type="none"/>
              </a:ln>
            </p:spPr>
            <p:txBody>
              <a:bodyPr anchorCtr="0" anchor="b" bIns="68575" lIns="68575" spcFirstLastPara="1" rIns="68575" wrap="square" tIns="68575">
                <a:noAutofit/>
              </a:bodyPr>
              <a:lstStyle/>
              <a:p>
                <a:pPr indent="0" lvl="0" marL="0" rtl="0" algn="ctr">
                  <a:spcBef>
                    <a:spcPts val="0"/>
                  </a:spcBef>
                  <a:spcAft>
                    <a:spcPts val="0"/>
                  </a:spcAft>
                  <a:buNone/>
                </a:pPr>
                <a:r>
                  <a:t/>
                </a:r>
                <a:endParaRPr sz="1800">
                  <a:latin typeface="DM Sans Medium"/>
                  <a:ea typeface="DM Sans Medium"/>
                  <a:cs typeface="DM Sans Medium"/>
                  <a:sym typeface="DM Sans Medium"/>
                </a:endParaRPr>
              </a:p>
            </p:txBody>
          </p:sp>
          <p:sp>
            <p:nvSpPr>
              <p:cNvPr id="1058" name="Google Shape;1058;p141"/>
              <p:cNvSpPr txBox="1"/>
              <p:nvPr/>
            </p:nvSpPr>
            <p:spPr>
              <a:xfrm>
                <a:off x="1497600" y="4183479"/>
                <a:ext cx="3000000" cy="55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800">
                    <a:latin typeface="DM Sans Medium"/>
                    <a:ea typeface="DM Sans Medium"/>
                    <a:cs typeface="DM Sans Medium"/>
                    <a:sym typeface="DM Sans Medium"/>
                  </a:rPr>
                  <a:t>Disks</a:t>
                </a:r>
                <a:endParaRPr sz="1800">
                  <a:latin typeface="DM Sans Medium"/>
                  <a:ea typeface="DM Sans Medium"/>
                  <a:cs typeface="DM Sans Medium"/>
                  <a:sym typeface="DM Sans Medium"/>
                </a:endParaRPr>
              </a:p>
            </p:txBody>
          </p:sp>
        </p:grpSp>
        <p:grpSp>
          <p:nvGrpSpPr>
            <p:cNvPr id="1059" name="Google Shape;1059;p141"/>
            <p:cNvGrpSpPr/>
            <p:nvPr/>
          </p:nvGrpSpPr>
          <p:grpSpPr>
            <a:xfrm>
              <a:off x="1323908" y="3294371"/>
              <a:ext cx="2525400" cy="1170459"/>
              <a:chOff x="1497600" y="3037300"/>
              <a:chExt cx="3000000" cy="1074900"/>
            </a:xfrm>
          </p:grpSpPr>
          <p:sp>
            <p:nvSpPr>
              <p:cNvPr id="1060" name="Google Shape;1060;p141"/>
              <p:cNvSpPr/>
              <p:nvPr/>
            </p:nvSpPr>
            <p:spPr>
              <a:xfrm>
                <a:off x="2085300" y="3037300"/>
                <a:ext cx="1824600" cy="1074900"/>
              </a:xfrm>
              <a:prstGeom prst="roundRect">
                <a:avLst>
                  <a:gd fmla="val 16667" name="adj"/>
                </a:avLst>
              </a:prstGeom>
              <a:solidFill>
                <a:srgbClr val="999999"/>
              </a:solidFill>
              <a:ln cap="flat" cmpd="sng" w="19050">
                <a:solidFill>
                  <a:srgbClr val="66666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800">
                  <a:latin typeface="DM Sans Medium"/>
                  <a:ea typeface="DM Sans Medium"/>
                  <a:cs typeface="DM Sans Medium"/>
                  <a:sym typeface="DM Sans Medium"/>
                </a:endParaRPr>
              </a:p>
            </p:txBody>
          </p:sp>
          <p:sp>
            <p:nvSpPr>
              <p:cNvPr id="1061" name="Google Shape;1061;p141"/>
              <p:cNvSpPr txBox="1"/>
              <p:nvPr/>
            </p:nvSpPr>
            <p:spPr>
              <a:xfrm>
                <a:off x="1497600" y="3157742"/>
                <a:ext cx="3000000" cy="55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800">
                    <a:latin typeface="DM Sans Medium"/>
                    <a:ea typeface="DM Sans Medium"/>
                    <a:cs typeface="DM Sans Medium"/>
                    <a:sym typeface="DM Sans Medium"/>
                  </a:rPr>
                  <a:t>Vector </a:t>
                </a:r>
                <a:endParaRPr sz="1800">
                  <a:latin typeface="DM Sans Medium"/>
                  <a:ea typeface="DM Sans Medium"/>
                  <a:cs typeface="DM Sans Medium"/>
                  <a:sym typeface="DM Sans Medium"/>
                </a:endParaRPr>
              </a:p>
              <a:p>
                <a:pPr indent="0" lvl="0" marL="0" rtl="0" algn="ctr">
                  <a:spcBef>
                    <a:spcPts val="0"/>
                  </a:spcBef>
                  <a:spcAft>
                    <a:spcPts val="0"/>
                  </a:spcAft>
                  <a:buNone/>
                </a:pPr>
                <a:r>
                  <a:rPr lang="en" sz="1800">
                    <a:latin typeface="DM Sans Medium"/>
                    <a:ea typeface="DM Sans Medium"/>
                    <a:cs typeface="DM Sans Medium"/>
                    <a:sym typeface="DM Sans Medium"/>
                  </a:rPr>
                  <a:t>Search</a:t>
                </a:r>
                <a:endParaRPr sz="1800">
                  <a:latin typeface="DM Sans Medium"/>
                  <a:ea typeface="DM Sans Medium"/>
                  <a:cs typeface="DM Sans Medium"/>
                  <a:sym typeface="DM Sans Medium"/>
                </a:endParaRPr>
              </a:p>
            </p:txBody>
          </p:sp>
        </p:grpSp>
      </p:grpSp>
      <p:sp>
        <p:nvSpPr>
          <p:cNvPr id="1062" name="Google Shape;1062;p141"/>
          <p:cNvSpPr txBox="1"/>
          <p:nvPr>
            <p:ph idx="1" type="subTitle"/>
          </p:nvPr>
        </p:nvSpPr>
        <p:spPr>
          <a:xfrm>
            <a:off x="572756" y="839326"/>
            <a:ext cx="79986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Customer workloads are protected by multiple layers of isolation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2"/>
          <p:cNvSpPr txBox="1"/>
          <p:nvPr>
            <p:ph idx="2" type="body"/>
          </p:nvPr>
        </p:nvSpPr>
        <p:spPr>
          <a:xfrm>
            <a:off x="573750" y="1056525"/>
            <a:ext cx="7064400" cy="351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 areas in which you need to control data access:</a:t>
            </a:r>
            <a:endParaRPr/>
          </a:p>
          <a:p>
            <a:pPr indent="0" lvl="0" marL="0" rtl="0" algn="l">
              <a:spcBef>
                <a:spcPts val="0"/>
              </a:spcBef>
              <a:spcAft>
                <a:spcPts val="0"/>
              </a:spcAft>
              <a:buNone/>
            </a:pPr>
            <a:r>
              <a:t/>
            </a:r>
            <a:endParaRPr/>
          </a:p>
          <a:p>
            <a:pPr indent="-342900" lvl="0" marL="457200" rtl="0" algn="l">
              <a:spcBef>
                <a:spcPts val="0"/>
              </a:spcBef>
              <a:spcAft>
                <a:spcPts val="0"/>
              </a:spcAft>
              <a:buClr>
                <a:schemeClr val="lt1"/>
              </a:buClr>
              <a:buSzPts val="1800"/>
              <a:buAutoNum type="arabicParenBoth"/>
            </a:pPr>
            <a:r>
              <a:rPr b="1" lang="en"/>
              <a:t>Application-level management</a:t>
            </a:r>
            <a:endParaRPr b="1"/>
          </a:p>
          <a:p>
            <a:pPr indent="457200" lvl="0" marL="0" rtl="0" algn="l">
              <a:spcBef>
                <a:spcPts val="0"/>
              </a:spcBef>
              <a:spcAft>
                <a:spcPts val="0"/>
              </a:spcAft>
              <a:buNone/>
            </a:pPr>
            <a:r>
              <a:rPr lang="en" sz="1500"/>
              <a:t>For managing </a:t>
            </a:r>
            <a:r>
              <a:rPr lang="en" sz="1500">
                <a:solidFill>
                  <a:schemeClr val="lt1"/>
                </a:solidFill>
              </a:rPr>
              <a:t>access for </a:t>
            </a:r>
            <a:r>
              <a:rPr lang="en" sz="1500"/>
              <a:t>users of an application which</a:t>
            </a:r>
            <a:r>
              <a:rPr lang="en" sz="1500">
                <a:solidFill>
                  <a:schemeClr val="lt1"/>
                </a:solidFill>
              </a:rPr>
              <a:t> calls Vector Search.</a:t>
            </a:r>
            <a:endParaRPr sz="1500">
              <a:solidFill>
                <a:schemeClr val="lt1"/>
              </a:solidFill>
            </a:endParaRPr>
          </a:p>
          <a:p>
            <a:pPr indent="457200" lvl="0" marL="0" rtl="0" algn="l">
              <a:spcBef>
                <a:spcPts val="0"/>
              </a:spcBef>
              <a:spcAft>
                <a:spcPts val="0"/>
              </a:spcAft>
              <a:buNone/>
            </a:pPr>
            <a:r>
              <a:rPr lang="en" sz="1500">
                <a:solidFill>
                  <a:schemeClr val="lt1"/>
                </a:solidFill>
              </a:rPr>
              <a:t>Control data access via metadata filtering in vector index queries.</a:t>
            </a:r>
            <a:endParaRPr i="1" sz="1500"/>
          </a:p>
          <a:p>
            <a:pPr indent="0" lvl="0" marL="0" rtl="0" algn="l">
              <a:spcBef>
                <a:spcPts val="0"/>
              </a:spcBef>
              <a:spcAft>
                <a:spcPts val="0"/>
              </a:spcAft>
              <a:buNone/>
            </a:pPr>
            <a:r>
              <a:t/>
            </a:r>
            <a:endParaRPr sz="1500"/>
          </a:p>
          <a:p>
            <a:pPr indent="-342900" lvl="0" marL="457200" rtl="0" algn="l">
              <a:spcBef>
                <a:spcPts val="0"/>
              </a:spcBef>
              <a:spcAft>
                <a:spcPts val="0"/>
              </a:spcAft>
              <a:buClr>
                <a:schemeClr val="lt1"/>
              </a:buClr>
              <a:buSzPts val="1800"/>
              <a:buAutoNum type="arabicParenBoth"/>
            </a:pPr>
            <a:r>
              <a:rPr b="1" lang="en"/>
              <a:t>Data platform-level management</a:t>
            </a:r>
            <a:endParaRPr b="1"/>
          </a:p>
          <a:p>
            <a:pPr indent="457200" lvl="0" marL="0" rtl="0" algn="l">
              <a:spcBef>
                <a:spcPts val="0"/>
              </a:spcBef>
              <a:spcAft>
                <a:spcPts val="0"/>
              </a:spcAft>
              <a:buNone/>
            </a:pPr>
            <a:r>
              <a:rPr lang="en" sz="1500"/>
              <a:t>For managing access for developers using shared vector indexes.</a:t>
            </a:r>
            <a:endParaRPr sz="1500">
              <a:solidFill>
                <a:schemeClr val="lt1"/>
              </a:solidFill>
            </a:endParaRPr>
          </a:p>
          <a:p>
            <a:pPr indent="0" lvl="0" marL="0" rtl="0" algn="l">
              <a:spcBef>
                <a:spcPts val="0"/>
              </a:spcBef>
              <a:spcAft>
                <a:spcPts val="0"/>
              </a:spcAft>
              <a:buNone/>
            </a:pPr>
            <a:r>
              <a:rPr lang="en" sz="1500"/>
              <a:t>	Control data access via vector index ACLs, managed by UC.</a:t>
            </a:r>
            <a:endParaRPr sz="1500"/>
          </a:p>
          <a:p>
            <a:pPr indent="0" lvl="0" marL="457200" rtl="0" algn="l">
              <a:spcBef>
                <a:spcPts val="0"/>
              </a:spcBef>
              <a:spcAft>
                <a:spcPts val="0"/>
              </a:spcAft>
              <a:buNone/>
            </a:pPr>
            <a:r>
              <a:rPr i="1" lang="en" sz="1500"/>
              <a:t>Currently available only at coarse-grained (index-level) ACLs; finer-grained ACLs are under prioritization.</a:t>
            </a:r>
            <a:endParaRPr i="1" sz="1500"/>
          </a:p>
        </p:txBody>
      </p:sp>
      <p:sp>
        <p:nvSpPr>
          <p:cNvPr id="1068" name="Google Shape;1068;p14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access control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43"/>
          <p:cNvSpPr/>
          <p:nvPr/>
        </p:nvSpPr>
        <p:spPr>
          <a:xfrm>
            <a:off x="156125" y="941750"/>
            <a:ext cx="8880600" cy="282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4" name="Google Shape;1074;p143"/>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access control: Application-level</a:t>
            </a:r>
            <a:endParaRPr/>
          </a:p>
        </p:txBody>
      </p:sp>
      <p:pic>
        <p:nvPicPr>
          <p:cNvPr id="1075" name="Google Shape;1075;p143"/>
          <p:cNvPicPr preferRelativeResize="0"/>
          <p:nvPr/>
        </p:nvPicPr>
        <p:blipFill>
          <a:blip r:embed="rId3">
            <a:alphaModFix/>
          </a:blip>
          <a:stretch>
            <a:fillRect/>
          </a:stretch>
        </p:blipFill>
        <p:spPr>
          <a:xfrm>
            <a:off x="152400" y="991798"/>
            <a:ext cx="8839204" cy="27320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44"/>
          <p:cNvSpPr/>
          <p:nvPr/>
        </p:nvSpPr>
        <p:spPr>
          <a:xfrm>
            <a:off x="156125" y="941750"/>
            <a:ext cx="8880600" cy="2828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81" name="Google Shape;1081;p144"/>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access control: Developer-level</a:t>
            </a:r>
            <a:endParaRPr/>
          </a:p>
        </p:txBody>
      </p:sp>
      <p:pic>
        <p:nvPicPr>
          <p:cNvPr id="1082" name="Google Shape;1082;p144"/>
          <p:cNvPicPr preferRelativeResize="0"/>
          <p:nvPr/>
        </p:nvPicPr>
        <p:blipFill>
          <a:blip r:embed="rId3">
            <a:alphaModFix/>
          </a:blip>
          <a:stretch>
            <a:fillRect/>
          </a:stretch>
        </p:blipFill>
        <p:spPr>
          <a:xfrm>
            <a:off x="263400" y="1383325"/>
            <a:ext cx="8625802" cy="167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Vector Database?</a:t>
            </a:r>
            <a:endParaRPr/>
          </a:p>
        </p:txBody>
      </p:sp>
      <p:sp>
        <p:nvSpPr>
          <p:cNvPr id="754" name="Google Shape;754;p102"/>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279400" lvl="0" marL="342900" rtl="0" algn="l">
              <a:spcBef>
                <a:spcPts val="800"/>
              </a:spcBef>
              <a:spcAft>
                <a:spcPts val="0"/>
              </a:spcAft>
              <a:buSzPts val="1800"/>
              <a:buChar char="●"/>
            </a:pPr>
            <a:r>
              <a:rPr lang="en"/>
              <a:t>Scalable, reliable production service</a:t>
            </a:r>
            <a:endParaRPr/>
          </a:p>
          <a:p>
            <a:pPr indent="-279400" lvl="0" marL="342900" rtl="0" algn="l">
              <a:spcBef>
                <a:spcPts val="0"/>
              </a:spcBef>
              <a:spcAft>
                <a:spcPts val="0"/>
              </a:spcAft>
              <a:buSzPts val="1800"/>
              <a:buChar char="●"/>
            </a:pPr>
            <a:r>
              <a:rPr lang="en"/>
              <a:t>Stores vector representation of your data, often including metadata</a:t>
            </a:r>
            <a:endParaRPr/>
          </a:p>
          <a:p>
            <a:pPr indent="-279400" lvl="0" marL="342900" rtl="0" algn="l">
              <a:spcBef>
                <a:spcPts val="0"/>
              </a:spcBef>
              <a:spcAft>
                <a:spcPts val="0"/>
              </a:spcAft>
              <a:buSzPts val="1800"/>
              <a:buChar char="●"/>
            </a:pPr>
            <a:r>
              <a:rPr lang="en"/>
              <a:t>Offers query(...) interface to return the most similar vectors to a given query vector</a:t>
            </a:r>
            <a:endParaRPr/>
          </a:p>
          <a:p>
            <a:pPr indent="0" lvl="0" marL="0" rtl="0" algn="l">
              <a:spcBef>
                <a:spcPts val="800"/>
              </a:spcBef>
              <a:spcAft>
                <a:spcPts val="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3"/>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Common Vector Database use cases</a:t>
            </a:r>
            <a:endParaRPr/>
          </a:p>
        </p:txBody>
      </p:sp>
      <p:sp>
        <p:nvSpPr>
          <p:cNvPr id="760" name="Google Shape;760;p103"/>
          <p:cNvSpPr txBox="1"/>
          <p:nvPr>
            <p:ph idx="2" type="body"/>
          </p:nvPr>
        </p:nvSpPr>
        <p:spPr>
          <a:xfrm>
            <a:off x="562080" y="1567825"/>
            <a:ext cx="7996500" cy="3112500"/>
          </a:xfrm>
          <a:prstGeom prst="rect">
            <a:avLst/>
          </a:prstGeom>
        </p:spPr>
        <p:txBody>
          <a:bodyPr anchorCtr="0" anchor="t" bIns="0" lIns="0" spcFirstLastPara="1" rIns="0" wrap="square" tIns="0">
            <a:noAutofit/>
          </a:bodyPr>
          <a:lstStyle/>
          <a:p>
            <a:pPr indent="-279400" lvl="0" marL="342900" rtl="0" algn="l">
              <a:spcBef>
                <a:spcPts val="800"/>
              </a:spcBef>
              <a:spcAft>
                <a:spcPts val="0"/>
              </a:spcAft>
              <a:buSzPts val="1800"/>
              <a:buAutoNum type="arabicPeriod"/>
            </a:pPr>
            <a:r>
              <a:rPr lang="en"/>
              <a:t>Retrieval Augmented Generation (RAG, such as document Q&amp;A)</a:t>
            </a:r>
            <a:endParaRPr/>
          </a:p>
          <a:p>
            <a:pPr indent="-279400" lvl="0" marL="342900" rtl="0" algn="l">
              <a:spcBef>
                <a:spcPts val="800"/>
              </a:spcBef>
              <a:spcAft>
                <a:spcPts val="0"/>
              </a:spcAft>
              <a:buSzPts val="1800"/>
              <a:buAutoNum type="arabicPeriod"/>
            </a:pPr>
            <a:r>
              <a:rPr lang="en"/>
              <a:t>Semantic search</a:t>
            </a:r>
            <a:endParaRPr/>
          </a:p>
          <a:p>
            <a:pPr indent="-279400" lvl="0" marL="342900" rtl="0" algn="l">
              <a:spcBef>
                <a:spcPts val="800"/>
              </a:spcBef>
              <a:spcAft>
                <a:spcPts val="0"/>
              </a:spcAft>
              <a:buSzPts val="1800"/>
              <a:buAutoNum type="arabicPeriod"/>
            </a:pPr>
            <a:r>
              <a:rPr lang="en"/>
              <a:t>Recommendations</a:t>
            </a:r>
            <a:endParaRPr/>
          </a:p>
          <a:p>
            <a:pPr indent="-279400" lvl="0" marL="342900" rtl="0" algn="l">
              <a:spcBef>
                <a:spcPts val="800"/>
              </a:spcBef>
              <a:spcAft>
                <a:spcPts val="0"/>
              </a:spcAft>
              <a:buSzPts val="1800"/>
              <a:buAutoNum type="arabicPeriod"/>
            </a:pPr>
            <a:r>
              <a:rPr lang="en"/>
              <a:t>Anomaly detection</a:t>
            </a:r>
            <a:endParaRPr/>
          </a:p>
          <a:p>
            <a:pPr indent="-279400" lvl="0" marL="342900" rtl="0" algn="l">
              <a:spcBef>
                <a:spcPts val="800"/>
              </a:spcBef>
              <a:spcAft>
                <a:spcPts val="800"/>
              </a:spcAft>
              <a:buSzPts val="1800"/>
              <a:buAutoNum type="arabicPeriod"/>
            </a:pPr>
            <a:r>
              <a:rPr lang="en"/>
              <a:t>…many others…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ph type="title"/>
          </p:nvPr>
        </p:nvSpPr>
        <p:spPr>
          <a:xfrm>
            <a:off x="562075" y="401701"/>
            <a:ext cx="7996500" cy="64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Agenda</a:t>
            </a:r>
            <a:endParaRPr sz="4600"/>
          </a:p>
        </p:txBody>
      </p:sp>
      <p:sp>
        <p:nvSpPr>
          <p:cNvPr id="766" name="Google Shape;766;p104"/>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What are embeddings?  What are vector databases?</a:t>
            </a:r>
            <a:endParaRPr/>
          </a:p>
          <a:p>
            <a:pPr indent="0" lvl="0" marL="0" rtl="0" algn="l">
              <a:spcBef>
                <a:spcPts val="800"/>
              </a:spcBef>
              <a:spcAft>
                <a:spcPts val="0"/>
              </a:spcAft>
              <a:buNone/>
            </a:pPr>
            <a:r>
              <a:rPr b="1" lang="en"/>
              <a:t>Product overview &amp; benefits [</a:t>
            </a:r>
            <a:r>
              <a:rPr b="1" lang="en" u="sng">
                <a:solidFill>
                  <a:schemeClr val="hlink"/>
                </a:solidFill>
                <a:hlinkClick action="ppaction://hlinksldjump" r:id="rId3"/>
              </a:rPr>
              <a:t>Link</a:t>
            </a:r>
            <a:r>
              <a:rPr b="1" lang="en"/>
              <a:t>]</a:t>
            </a:r>
            <a:endParaRPr b="1"/>
          </a:p>
          <a:p>
            <a:pPr indent="0" lvl="0" marL="0" rtl="0" algn="l">
              <a:spcBef>
                <a:spcPts val="800"/>
              </a:spcBef>
              <a:spcAft>
                <a:spcPts val="0"/>
              </a:spcAft>
              <a:buNone/>
            </a:pPr>
            <a:r>
              <a:rPr lang="en"/>
              <a:t>Developer experience</a:t>
            </a:r>
            <a:endParaRPr/>
          </a:p>
          <a:p>
            <a:pPr indent="0" lvl="0" marL="0" rtl="0" algn="l">
              <a:spcBef>
                <a:spcPts val="800"/>
              </a:spcBef>
              <a:spcAft>
                <a:spcPts val="0"/>
              </a:spcAft>
              <a:buNone/>
            </a:pPr>
            <a:r>
              <a:rPr lang="en"/>
              <a:t>Benchmark</a:t>
            </a:r>
            <a:endParaRPr/>
          </a:p>
          <a:p>
            <a:pPr indent="0" lvl="0" marL="0" rtl="0" algn="l">
              <a:spcBef>
                <a:spcPts val="800"/>
              </a:spcBef>
              <a:spcAft>
                <a:spcPts val="0"/>
              </a:spcAft>
              <a:buNone/>
            </a:pPr>
            <a:r>
              <a:rPr lang="en"/>
              <a:t>Roadmap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5"/>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Vector Search Product</a:t>
            </a:r>
            <a:endParaRPr/>
          </a:p>
        </p:txBody>
      </p:sp>
      <p:sp>
        <p:nvSpPr>
          <p:cNvPr id="772" name="Google Shape;772;p105"/>
          <p:cNvSpPr txBox="1"/>
          <p:nvPr>
            <p:ph idx="2" type="body"/>
          </p:nvPr>
        </p:nvSpPr>
        <p:spPr>
          <a:xfrm>
            <a:off x="562080" y="1491625"/>
            <a:ext cx="7996500" cy="3112500"/>
          </a:xfrm>
          <a:prstGeom prst="rect">
            <a:avLst/>
          </a:prstGeom>
        </p:spPr>
        <p:txBody>
          <a:bodyPr anchorCtr="0" anchor="t" bIns="0" lIns="0" spcFirstLastPara="1" rIns="0" wrap="square" tIns="0">
            <a:noAutofit/>
          </a:bodyPr>
          <a:lstStyle/>
          <a:p>
            <a:pPr indent="-279400" lvl="0" marL="342900" rtl="0" algn="l">
              <a:spcBef>
                <a:spcPts val="800"/>
              </a:spcBef>
              <a:spcAft>
                <a:spcPts val="0"/>
              </a:spcAft>
              <a:buClr>
                <a:srgbClr val="FFFFFF"/>
              </a:buClr>
              <a:buSzPts val="1800"/>
              <a:buChar char="●"/>
            </a:pPr>
            <a:r>
              <a:rPr lang="en">
                <a:solidFill>
                  <a:srgbClr val="FFFFFF"/>
                </a:solidFill>
              </a:rPr>
              <a:t>Stores vector representation of your data, plus metadata</a:t>
            </a:r>
            <a:endParaRPr>
              <a:solidFill>
                <a:srgbClr val="FFFFFF"/>
              </a:solidFill>
            </a:endParaRPr>
          </a:p>
          <a:p>
            <a:pPr indent="-279400" lvl="0" marL="342900" rtl="0" algn="l">
              <a:spcBef>
                <a:spcPts val="800"/>
              </a:spcBef>
              <a:spcAft>
                <a:spcPts val="0"/>
              </a:spcAft>
              <a:buClr>
                <a:srgbClr val="FFFFFF"/>
              </a:buClr>
              <a:buSzPts val="1800"/>
              <a:buChar char="●"/>
            </a:pPr>
            <a:r>
              <a:rPr lang="en">
                <a:solidFill>
                  <a:srgbClr val="FFFFFF"/>
                </a:solidFill>
              </a:rPr>
              <a:t>Tightly integrated with your Lakehouse</a:t>
            </a:r>
            <a:endParaRPr>
              <a:solidFill>
                <a:srgbClr val="FFFFFF"/>
              </a:solidFill>
            </a:endParaRPr>
          </a:p>
          <a:p>
            <a:pPr indent="-279400" lvl="0" marL="342900" rtl="0" algn="l">
              <a:spcBef>
                <a:spcPts val="800"/>
              </a:spcBef>
              <a:spcAft>
                <a:spcPts val="0"/>
              </a:spcAft>
              <a:buClr>
                <a:srgbClr val="FFFFFF"/>
              </a:buClr>
              <a:buSzPts val="1800"/>
              <a:buChar char="●"/>
            </a:pPr>
            <a:r>
              <a:rPr lang="en">
                <a:solidFill>
                  <a:srgbClr val="FFFFFF"/>
                </a:solidFill>
              </a:rPr>
              <a:t>Scalable, low latency production service with zero operational overhead</a:t>
            </a:r>
            <a:endParaRPr>
              <a:solidFill>
                <a:srgbClr val="FFFFFF"/>
              </a:solidFill>
            </a:endParaRPr>
          </a:p>
          <a:p>
            <a:pPr indent="-279400" lvl="0" marL="342900" rtl="0" algn="l">
              <a:spcBef>
                <a:spcPts val="800"/>
              </a:spcBef>
              <a:spcAft>
                <a:spcPts val="0"/>
              </a:spcAft>
              <a:buClr>
                <a:srgbClr val="FFFFFF"/>
              </a:buClr>
              <a:buSzPts val="1800"/>
              <a:buChar char="●"/>
            </a:pPr>
            <a:r>
              <a:rPr lang="en">
                <a:solidFill>
                  <a:srgbClr val="FFFFFF"/>
                </a:solidFill>
              </a:rPr>
              <a:t>Supports </a:t>
            </a:r>
            <a:r>
              <a:rPr lang="en">
                <a:solidFill>
                  <a:srgbClr val="FFFFFF"/>
                </a:solidFill>
              </a:rPr>
              <a:t>ACLs</a:t>
            </a:r>
            <a:r>
              <a:rPr lang="en">
                <a:solidFill>
                  <a:srgbClr val="FFFFFF"/>
                </a:solidFill>
              </a:rPr>
              <a:t> using Unity Catalog integration</a:t>
            </a:r>
            <a:endParaRPr>
              <a:solidFill>
                <a:srgbClr val="FFFFFF"/>
              </a:solidFill>
            </a:endParaRPr>
          </a:p>
          <a:p>
            <a:pPr indent="-279400" lvl="0" marL="342900" rtl="0" algn="l">
              <a:spcBef>
                <a:spcPts val="800"/>
              </a:spcBef>
              <a:spcAft>
                <a:spcPts val="0"/>
              </a:spcAft>
              <a:buClr>
                <a:srgbClr val="FFFFFF"/>
              </a:buClr>
              <a:buSzPts val="1800"/>
              <a:buChar char="●"/>
            </a:pPr>
            <a:r>
              <a:rPr lang="en">
                <a:solidFill>
                  <a:srgbClr val="FFFFFF"/>
                </a:solidFill>
              </a:rPr>
              <a:t>API for real-time similarity search</a:t>
            </a:r>
            <a:endParaRPr>
              <a:solidFill>
                <a:srgbClr val="FFFFFF"/>
              </a:solidFill>
            </a:endParaRPr>
          </a:p>
          <a:p>
            <a:pPr indent="-260350" lvl="1" marL="685800" rtl="0" algn="l">
              <a:spcBef>
                <a:spcPts val="400"/>
              </a:spcBef>
              <a:spcAft>
                <a:spcPts val="0"/>
              </a:spcAft>
              <a:buClr>
                <a:srgbClr val="FFFFFF"/>
              </a:buClr>
              <a:buSzPts val="1500"/>
              <a:buChar char="○"/>
            </a:pPr>
            <a:r>
              <a:rPr lang="en">
                <a:solidFill>
                  <a:srgbClr val="FFFFFF"/>
                </a:solidFill>
              </a:rPr>
              <a:t>Query can include filters on metadata</a:t>
            </a:r>
            <a:endParaRPr>
              <a:solidFill>
                <a:srgbClr val="FFFFFF"/>
              </a:solidFill>
            </a:endParaRPr>
          </a:p>
          <a:p>
            <a:pPr indent="-260350" lvl="1" marL="685800" rtl="0" algn="l">
              <a:spcBef>
                <a:spcPts val="400"/>
              </a:spcBef>
              <a:spcAft>
                <a:spcPts val="0"/>
              </a:spcAft>
              <a:buClr>
                <a:srgbClr val="FFFFFF"/>
              </a:buClr>
              <a:buSzPts val="1500"/>
              <a:buChar char="○"/>
            </a:pPr>
            <a:r>
              <a:rPr lang="en">
                <a:solidFill>
                  <a:srgbClr val="FFFFFF"/>
                </a:solidFill>
              </a:rPr>
              <a:t>REST API and Python client</a:t>
            </a:r>
            <a:endParaRPr>
              <a:solidFill>
                <a:srgbClr val="FFFFFF"/>
              </a:solidFill>
            </a:endParaRPr>
          </a:p>
          <a:p>
            <a:pPr indent="0" lvl="0" marL="0" rtl="0" algn="l">
              <a:spcBef>
                <a:spcPts val="800"/>
              </a:spcBef>
              <a:spcAft>
                <a:spcPts val="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6"/>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Vector Search benefits</a:t>
            </a:r>
            <a:endParaRPr/>
          </a:p>
        </p:txBody>
      </p:sp>
      <p:sp>
        <p:nvSpPr>
          <p:cNvPr id="778" name="Google Shape;778;p106"/>
          <p:cNvSpPr txBox="1"/>
          <p:nvPr>
            <p:ph idx="2" type="body"/>
          </p:nvPr>
        </p:nvSpPr>
        <p:spPr>
          <a:xfrm>
            <a:off x="562075" y="977275"/>
            <a:ext cx="7996500" cy="3908700"/>
          </a:xfrm>
          <a:prstGeom prst="rect">
            <a:avLst/>
          </a:prstGeom>
        </p:spPr>
        <p:txBody>
          <a:bodyPr anchorCtr="0" anchor="t" bIns="0" lIns="0" spcFirstLastPara="1" rIns="0" wrap="square" tIns="0">
            <a:noAutofit/>
          </a:bodyPr>
          <a:lstStyle/>
          <a:p>
            <a:pPr indent="-273050" lvl="0" marL="342900" rtl="0" algn="l">
              <a:lnSpc>
                <a:spcPct val="115000"/>
              </a:lnSpc>
              <a:spcBef>
                <a:spcPts val="800"/>
              </a:spcBef>
              <a:spcAft>
                <a:spcPts val="0"/>
              </a:spcAft>
              <a:buClr>
                <a:srgbClr val="FFFFFF"/>
              </a:buClr>
              <a:buSzPts val="1700"/>
              <a:buAutoNum type="arabicPeriod"/>
            </a:pPr>
            <a:r>
              <a:rPr b="1" lang="en" sz="1700">
                <a:solidFill>
                  <a:srgbClr val="FFFFFF"/>
                </a:solidFill>
              </a:rPr>
              <a:t>Reliability and Performance</a:t>
            </a:r>
            <a:endParaRPr b="1" sz="1700">
              <a:solidFill>
                <a:srgbClr val="FFFFFF"/>
              </a:solidFill>
            </a:endParaRPr>
          </a:p>
          <a:p>
            <a:pPr indent="-254000" lvl="1" marL="685800" rtl="0" algn="l">
              <a:lnSpc>
                <a:spcPct val="115000"/>
              </a:lnSpc>
              <a:spcBef>
                <a:spcPts val="400"/>
              </a:spcBef>
              <a:spcAft>
                <a:spcPts val="0"/>
              </a:spcAft>
              <a:buClr>
                <a:srgbClr val="FFFFFF"/>
              </a:buClr>
              <a:buSzPts val="1400"/>
              <a:buAutoNum type="alphaLcPeriod"/>
            </a:pPr>
            <a:r>
              <a:rPr lang="en" sz="1400">
                <a:solidFill>
                  <a:srgbClr val="FFFFFF"/>
                </a:solidFill>
              </a:rPr>
              <a:t>Scalable, reliable, and high-performance (QPS, latency, index performance)</a:t>
            </a:r>
            <a:endParaRPr sz="1400">
              <a:solidFill>
                <a:srgbClr val="FFFFFF"/>
              </a:solidFill>
            </a:endParaRPr>
          </a:p>
          <a:p>
            <a:pPr indent="-273050" lvl="0" marL="342900" rtl="0" algn="l">
              <a:lnSpc>
                <a:spcPct val="115000"/>
              </a:lnSpc>
              <a:spcBef>
                <a:spcPts val="0"/>
              </a:spcBef>
              <a:spcAft>
                <a:spcPts val="0"/>
              </a:spcAft>
              <a:buClr>
                <a:srgbClr val="FFFFFF"/>
              </a:buClr>
              <a:buSzPts val="1700"/>
              <a:buAutoNum type="arabicPeriod"/>
            </a:pPr>
            <a:r>
              <a:rPr b="1" lang="en" sz="1700">
                <a:solidFill>
                  <a:srgbClr val="FFFFFF"/>
                </a:solidFill>
              </a:rPr>
              <a:t>Governance</a:t>
            </a:r>
            <a:endParaRPr b="1" sz="1700">
              <a:solidFill>
                <a:srgbClr val="FFFFFF"/>
              </a:solidFill>
            </a:endParaRPr>
          </a:p>
          <a:p>
            <a:pPr indent="-254000" lvl="1" marL="685800" rtl="0" algn="l">
              <a:lnSpc>
                <a:spcPct val="115000"/>
              </a:lnSpc>
              <a:spcBef>
                <a:spcPts val="0"/>
              </a:spcBef>
              <a:spcAft>
                <a:spcPts val="0"/>
              </a:spcAft>
              <a:buClr>
                <a:srgbClr val="FFFFFF"/>
              </a:buClr>
              <a:buSzPts val="1400"/>
              <a:buAutoNum type="alphaLcPeriod"/>
            </a:pPr>
            <a:r>
              <a:rPr lang="en" sz="1400">
                <a:solidFill>
                  <a:srgbClr val="FFFFFF"/>
                </a:solidFill>
              </a:rPr>
              <a:t>Unity Catalog governance &amp; lineage</a:t>
            </a:r>
            <a:endParaRPr sz="1400">
              <a:solidFill>
                <a:srgbClr val="FFFFFF"/>
              </a:solidFill>
            </a:endParaRPr>
          </a:p>
          <a:p>
            <a:pPr indent="-273050" lvl="0" marL="342900" rtl="0" algn="l">
              <a:lnSpc>
                <a:spcPct val="115000"/>
              </a:lnSpc>
              <a:spcBef>
                <a:spcPts val="0"/>
              </a:spcBef>
              <a:spcAft>
                <a:spcPts val="0"/>
              </a:spcAft>
              <a:buClr>
                <a:srgbClr val="FFFFFF"/>
              </a:buClr>
              <a:buSzPts val="1700"/>
              <a:buAutoNum type="arabicPeriod"/>
            </a:pPr>
            <a:r>
              <a:rPr b="1" lang="en" sz="1700">
                <a:solidFill>
                  <a:srgbClr val="FFFFFF"/>
                </a:solidFill>
              </a:rPr>
              <a:t>Ease of use via native Lakehouse integration</a:t>
            </a:r>
            <a:endParaRPr b="1" sz="1700">
              <a:solidFill>
                <a:srgbClr val="FFFFFF"/>
              </a:solidFill>
            </a:endParaRPr>
          </a:p>
          <a:p>
            <a:pPr indent="-254000" lvl="1" marL="685800" rtl="0" algn="l">
              <a:lnSpc>
                <a:spcPct val="115000"/>
              </a:lnSpc>
              <a:spcBef>
                <a:spcPts val="0"/>
              </a:spcBef>
              <a:spcAft>
                <a:spcPts val="0"/>
              </a:spcAft>
              <a:buClr>
                <a:srgbClr val="FFFFFF"/>
              </a:buClr>
              <a:buSzPts val="1400"/>
              <a:buAutoNum type="alphaLcPeriod"/>
            </a:pPr>
            <a:r>
              <a:rPr lang="en" sz="1400">
                <a:solidFill>
                  <a:srgbClr val="FFFFFF"/>
                </a:solidFill>
              </a:rPr>
              <a:t>Auto-syncs w/ source Delta Table - no complex pipelines.</a:t>
            </a:r>
            <a:endParaRPr sz="1400">
              <a:solidFill>
                <a:srgbClr val="FFFFFF"/>
              </a:solidFill>
            </a:endParaRPr>
          </a:p>
          <a:p>
            <a:pPr indent="-254000" lvl="1" marL="685800" rtl="0" algn="l">
              <a:lnSpc>
                <a:spcPct val="115000"/>
              </a:lnSpc>
              <a:spcBef>
                <a:spcPts val="0"/>
              </a:spcBef>
              <a:spcAft>
                <a:spcPts val="0"/>
              </a:spcAft>
              <a:buClr>
                <a:srgbClr val="FFFFFF"/>
              </a:buClr>
              <a:buSzPts val="1400"/>
              <a:buAutoNum type="alphaLcPeriod"/>
            </a:pPr>
            <a:r>
              <a:rPr lang="en" sz="1400">
                <a:solidFill>
                  <a:srgbClr val="FFFFFF"/>
                </a:solidFill>
              </a:rPr>
              <a:t>Serverless: We handle all servers and infrastructure.</a:t>
            </a:r>
            <a:endParaRPr sz="1400">
              <a:solidFill>
                <a:srgbClr val="FFFFFF"/>
              </a:solidFill>
            </a:endParaRPr>
          </a:p>
          <a:p>
            <a:pPr indent="-254000" lvl="1" marL="685800" rtl="0" algn="l">
              <a:lnSpc>
                <a:spcPct val="115000"/>
              </a:lnSpc>
              <a:spcBef>
                <a:spcPts val="0"/>
              </a:spcBef>
              <a:spcAft>
                <a:spcPts val="0"/>
              </a:spcAft>
              <a:buClr>
                <a:srgbClr val="FFFFFF"/>
              </a:buClr>
              <a:buSzPts val="1400"/>
              <a:buAutoNum type="alphaLcPeriod"/>
            </a:pPr>
            <a:r>
              <a:rPr lang="en" sz="1400">
                <a:solidFill>
                  <a:srgbClr val="FFFFFF"/>
                </a:solidFill>
              </a:rPr>
              <a:t>Metadata: Columns in Delta Table are automatically filters.</a:t>
            </a:r>
            <a:endParaRPr sz="1400">
              <a:solidFill>
                <a:srgbClr val="FFFFFF"/>
              </a:solidFill>
            </a:endParaRPr>
          </a:p>
          <a:p>
            <a:pPr indent="-254000" lvl="1" marL="685800" rtl="0" algn="l">
              <a:lnSpc>
                <a:spcPct val="115000"/>
              </a:lnSpc>
              <a:spcBef>
                <a:spcPts val="0"/>
              </a:spcBef>
              <a:spcAft>
                <a:spcPts val="0"/>
              </a:spcAft>
              <a:buClr>
                <a:srgbClr val="FFFFFF"/>
              </a:buClr>
              <a:buSzPts val="1400"/>
              <a:buAutoNum type="alphaLcPeriod"/>
            </a:pPr>
            <a:r>
              <a:rPr lang="en" sz="1400">
                <a:solidFill>
                  <a:srgbClr val="FFFFFF"/>
                </a:solidFill>
              </a:rPr>
              <a:t>Embeddings: Automatically calls Model Serving for embedding generation.</a:t>
            </a:r>
            <a:endParaRPr sz="1400">
              <a:solidFill>
                <a:srgbClr val="FFFFFF"/>
              </a:solidFill>
            </a:endParaRPr>
          </a:p>
          <a:p>
            <a:pPr indent="-273050" lvl="0" marL="342900" rtl="0" algn="l">
              <a:lnSpc>
                <a:spcPct val="115000"/>
              </a:lnSpc>
              <a:spcBef>
                <a:spcPts val="800"/>
              </a:spcBef>
              <a:spcAft>
                <a:spcPts val="0"/>
              </a:spcAft>
              <a:buClr>
                <a:srgbClr val="FFFFFF"/>
              </a:buClr>
              <a:buSzPts val="1700"/>
              <a:buAutoNum type="arabicPeriod"/>
            </a:pPr>
            <a:r>
              <a:rPr b="1" lang="en" sz="1700">
                <a:solidFill>
                  <a:srgbClr val="FFFFFF"/>
                </a:solidFill>
              </a:rPr>
              <a:t>Security and Trust</a:t>
            </a:r>
            <a:endParaRPr b="1" sz="1700">
              <a:solidFill>
                <a:srgbClr val="FFFFFF"/>
              </a:solidFill>
            </a:endParaRPr>
          </a:p>
          <a:p>
            <a:pPr indent="-254000" lvl="1" marL="685800" rtl="0" algn="l">
              <a:lnSpc>
                <a:spcPct val="115000"/>
              </a:lnSpc>
              <a:spcBef>
                <a:spcPts val="400"/>
              </a:spcBef>
              <a:spcAft>
                <a:spcPts val="0"/>
              </a:spcAft>
              <a:buClr>
                <a:srgbClr val="FFFFFF"/>
              </a:buClr>
              <a:buSzPts val="1400"/>
              <a:buAutoNum type="alphaLcPeriod"/>
            </a:pPr>
            <a:r>
              <a:rPr lang="en" sz="1400">
                <a:solidFill>
                  <a:srgbClr val="FFFFFF"/>
                </a:solidFill>
              </a:rPr>
              <a:t>Comes with Databricks’ industry-leading security practices, security controls, compliance, and privacy guarantees.  </a:t>
            </a:r>
            <a:r>
              <a:rPr lang="en" sz="1400" u="sng">
                <a:solidFill>
                  <a:schemeClr val="hlink"/>
                </a:solidFill>
                <a:hlinkClick r:id="rId3"/>
              </a:rPr>
              <a:t>www.databricks.com/trust</a:t>
            </a:r>
            <a:endParaRPr b="1" sz="17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